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76" r:id="rId8"/>
    <p:sldId id="262" r:id="rId9"/>
    <p:sldId id="277" r:id="rId10"/>
    <p:sldId id="278"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9" r:id="rId25"/>
    <p:sldId id="280" r:id="rId26"/>
    <p:sldId id="281" r:id="rId27"/>
    <p:sldId id="282"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10" autoAdjust="0"/>
  </p:normalViewPr>
  <p:slideViewPr>
    <p:cSldViewPr>
      <p:cViewPr>
        <p:scale>
          <a:sx n="63" d="100"/>
          <a:sy n="63" d="100"/>
        </p:scale>
        <p:origin x="-1374"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1E136EA-6E91-4024-B3BB-3847B1FD360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1E136EA-6E91-4024-B3BB-3847B1FD360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1E136EA-6E91-4024-B3BB-3847B1FD360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1E136EA-6E91-4024-B3BB-3847B1FD360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1E136EA-6E91-4024-B3BB-3847B1FD360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1E136EA-6E91-4024-B3BB-3847B1FD360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1E136EA-6E91-4024-B3BB-3847B1FD360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1E136EA-6E91-4024-B3BB-3847B1FD360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1E136EA-6E91-4024-B3BB-3847B1FD360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1E136EA-6E91-4024-B3BB-3847B1FD3604}" type="slidenum">
              <a:rPr lang="es-MX" smtClean="0"/>
              <a:pPr/>
              <a:t>‹Nº›</a:t>
            </a:fld>
            <a:endParaRPr lang="es-MX"/>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E6F57248-6526-48F6-A759-187F6A827B36}" type="datetimeFigureOut">
              <a:rPr lang="es-MX" smtClean="0"/>
              <a:pPr/>
              <a:t>10/04/2013</a:t>
            </a:fld>
            <a:endParaRPr lang="es-MX"/>
          </a:p>
        </p:txBody>
      </p:sp>
      <p:sp>
        <p:nvSpPr>
          <p:cNvPr id="9" name="Slide Number Placeholder 8"/>
          <p:cNvSpPr>
            <a:spLocks noGrp="1"/>
          </p:cNvSpPr>
          <p:nvPr>
            <p:ph type="sldNum" sz="quarter" idx="11"/>
          </p:nvPr>
        </p:nvSpPr>
        <p:spPr/>
        <p:txBody>
          <a:bodyPr/>
          <a:lstStyle/>
          <a:p>
            <a:fld id="{61E136EA-6E91-4024-B3BB-3847B1FD3604}" type="slidenum">
              <a:rPr lang="es-MX" smtClean="0"/>
              <a:pPr/>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1E136EA-6E91-4024-B3BB-3847B1FD3604}" type="slidenum">
              <a:rPr lang="es-MX" smtClean="0"/>
              <a:pPr/>
              <a:t>‹Nº›</a:t>
            </a:fld>
            <a:endParaRPr lang="es-MX"/>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MX"/>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6F57248-6526-48F6-A759-187F6A827B36}" type="datetimeFigureOut">
              <a:rPr lang="es-MX" smtClean="0"/>
              <a:pPr/>
              <a:t>10/04/2013</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12777"/>
            <a:ext cx="7543800" cy="1152128"/>
          </a:xfrm>
        </p:spPr>
        <p:txBody>
          <a:bodyPr/>
          <a:lstStyle/>
          <a:p>
            <a:r>
              <a:rPr lang="es-MX" dirty="0" smtClean="0"/>
              <a:t>Intimidad y amor</a:t>
            </a:r>
            <a:endParaRPr lang="es-MX" dirty="0"/>
          </a:p>
        </p:txBody>
      </p:sp>
      <p:sp>
        <p:nvSpPr>
          <p:cNvPr id="3" name="2 Subtítulo"/>
          <p:cNvSpPr>
            <a:spLocks noGrp="1"/>
          </p:cNvSpPr>
          <p:nvPr>
            <p:ph type="subTitle" idx="1"/>
          </p:nvPr>
        </p:nvSpPr>
        <p:spPr>
          <a:xfrm>
            <a:off x="685800" y="3501008"/>
            <a:ext cx="6461760" cy="2304256"/>
          </a:xfrm>
        </p:spPr>
        <p:txBody>
          <a:bodyPr>
            <a:normAutofit/>
          </a:bodyPr>
          <a:lstStyle/>
          <a:p>
            <a:r>
              <a:rPr lang="es-MX" dirty="0" err="1" smtClean="0"/>
              <a:t>Zeferino</a:t>
            </a:r>
            <a:r>
              <a:rPr lang="es-MX" dirty="0" smtClean="0"/>
              <a:t> Ramos Eva </a:t>
            </a:r>
            <a:r>
              <a:rPr lang="es-MX" dirty="0" err="1" smtClean="0"/>
              <a:t>Xitzin</a:t>
            </a:r>
            <a:endParaRPr lang="es-MX" dirty="0" smtClean="0"/>
          </a:p>
          <a:p>
            <a:r>
              <a:rPr lang="es-MX" dirty="0" smtClean="0"/>
              <a:t>Aguilar de la Rosa Brenda</a:t>
            </a:r>
          </a:p>
          <a:p>
            <a:r>
              <a:rPr lang="es-MX" dirty="0" smtClean="0"/>
              <a:t>Hernández </a:t>
            </a:r>
            <a:r>
              <a:rPr lang="es-MX" dirty="0" smtClean="0"/>
              <a:t>Robles </a:t>
            </a:r>
            <a:r>
              <a:rPr lang="es-MX" dirty="0" smtClean="0"/>
              <a:t>Verónica </a:t>
            </a:r>
            <a:r>
              <a:rPr lang="es-MX" dirty="0" err="1" smtClean="0"/>
              <a:t>Nataly</a:t>
            </a:r>
            <a:endParaRPr lang="es-MX" dirty="0" smtClean="0"/>
          </a:p>
          <a:p>
            <a:endParaRPr lang="es-MX" dirty="0"/>
          </a:p>
          <a:p>
            <a:r>
              <a:rPr lang="es-MX" dirty="0" smtClean="0"/>
              <a:t>GRUPO 614-2013 </a:t>
            </a:r>
          </a:p>
          <a:p>
            <a:pPr algn="r"/>
            <a:r>
              <a:rPr lang="es-MX" dirty="0" smtClean="0"/>
              <a:t>Profesora Amalia Pichardo Hernández</a:t>
            </a:r>
          </a:p>
          <a:p>
            <a:endParaRPr lang="es-MX" dirty="0"/>
          </a:p>
        </p:txBody>
      </p:sp>
    </p:spTree>
    <p:extLst>
      <p:ext uri="{BB962C8B-B14F-4D97-AF65-F5344CB8AC3E}">
        <p14:creationId xmlns:p14="http://schemas.microsoft.com/office/powerpoint/2010/main" val="62787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juego que llamamos cortejo</a:t>
            </a:r>
            <a:endParaRPr lang="es-MX" dirty="0"/>
          </a:p>
        </p:txBody>
      </p:sp>
      <p:sp>
        <p:nvSpPr>
          <p:cNvPr id="3" name="2 Marcador de contenido"/>
          <p:cNvSpPr>
            <a:spLocks noGrp="1"/>
          </p:cNvSpPr>
          <p:nvPr>
            <p:ph idx="1"/>
          </p:nvPr>
        </p:nvSpPr>
        <p:spPr>
          <a:xfrm>
            <a:off x="457200" y="1628800"/>
            <a:ext cx="7620000" cy="4800600"/>
          </a:xfrm>
        </p:spPr>
        <p:txBody>
          <a:bodyPr>
            <a:normAutofit/>
          </a:bodyPr>
          <a:lstStyle/>
          <a:p>
            <a:pPr algn="just"/>
            <a:r>
              <a:rPr lang="es-MX" sz="2400" dirty="0" smtClean="0">
                <a:solidFill>
                  <a:schemeClr val="accent5">
                    <a:lumMod val="50000"/>
                  </a:schemeClr>
                </a:solidFill>
                <a:latin typeface="Century Gothic" pitchFamily="34" charset="0"/>
              </a:rPr>
              <a:t>Para asegurar la aceptación y evitar la miseria del rechazo, el enamorado presenta la mejor parte de su yo, y oculta sus miserias.</a:t>
            </a:r>
          </a:p>
          <a:p>
            <a:pPr algn="just"/>
            <a:r>
              <a:rPr lang="es-MX" sz="2400" dirty="0" smtClean="0">
                <a:solidFill>
                  <a:schemeClr val="accent5">
                    <a:lumMod val="50000"/>
                  </a:schemeClr>
                </a:solidFill>
                <a:latin typeface="Century Gothic" pitchFamily="34" charset="0"/>
              </a:rPr>
              <a:t>La representación de falsos papeles  se vuelve una carga, profundizando la soledad y el resentimiento de tener que fingir, ambos buscan demostrar quienes son en verdad.</a:t>
            </a:r>
          </a:p>
          <a:p>
            <a:pPr algn="just"/>
            <a:r>
              <a:rPr lang="es-MX" sz="2400" dirty="0" smtClean="0">
                <a:solidFill>
                  <a:schemeClr val="accent5">
                    <a:lumMod val="50000"/>
                  </a:schemeClr>
                </a:solidFill>
                <a:latin typeface="Century Gothic" pitchFamily="34" charset="0"/>
              </a:rPr>
              <a:t>Para lograr reducir lo superficial de la relación se puede denominarse un sistema de acoplamiento, o séase un periodo para conocerse de manera honesta.</a:t>
            </a:r>
            <a:endParaRPr lang="es-MX" sz="2400" dirty="0">
              <a:solidFill>
                <a:schemeClr val="accent5">
                  <a:lumMod val="50000"/>
                </a:schemeClr>
              </a:solidFill>
              <a:latin typeface="Century Gothic" pitchFamily="34" charset="0"/>
            </a:endParaRPr>
          </a:p>
        </p:txBody>
      </p:sp>
    </p:spTree>
    <p:extLst>
      <p:ext uri="{BB962C8B-B14F-4D97-AF65-F5344CB8AC3E}">
        <p14:creationId xmlns:p14="http://schemas.microsoft.com/office/powerpoint/2010/main" val="4164131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76641" y="294891"/>
            <a:ext cx="7920880" cy="646331"/>
          </a:xfrm>
          <a:prstGeom prst="rect">
            <a:avLst/>
          </a:prstGeom>
          <a:noFill/>
        </p:spPr>
        <p:txBody>
          <a:bodyPr wrap="square" rtlCol="0">
            <a:spAutoFit/>
          </a:bodyPr>
          <a:lstStyle/>
          <a:p>
            <a:pPr algn="ctr"/>
            <a:r>
              <a:rPr lang="es-MX" sz="3600" b="1" dirty="0" smtClean="0">
                <a:solidFill>
                  <a:schemeClr val="accent3"/>
                </a:solidFill>
                <a:effectLst>
                  <a:outerShdw blurRad="38100" dist="38100" dir="2700000" algn="tl">
                    <a:srgbClr val="000000">
                      <a:alpha val="43137"/>
                    </a:srgbClr>
                  </a:outerShdw>
                </a:effectLst>
                <a:latin typeface="Century Gothic" pitchFamily="34" charset="0"/>
              </a:rPr>
              <a:t>ALGUNOS ASPECTOS DEL AMOR</a:t>
            </a:r>
            <a:endParaRPr lang="es-MX" sz="3600" b="1" dirty="0">
              <a:solidFill>
                <a:schemeClr val="accent3"/>
              </a:solidFill>
              <a:effectLst>
                <a:outerShdw blurRad="38100" dist="38100" dir="2700000" algn="tl">
                  <a:srgbClr val="000000">
                    <a:alpha val="43137"/>
                  </a:srgbClr>
                </a:outerShdw>
              </a:effectLst>
              <a:latin typeface="Century Gothic" pitchFamily="34" charset="0"/>
            </a:endParaRPr>
          </a:p>
        </p:txBody>
      </p:sp>
      <p:sp>
        <p:nvSpPr>
          <p:cNvPr id="5" name="4 CuadroTexto"/>
          <p:cNvSpPr txBox="1"/>
          <p:nvPr/>
        </p:nvSpPr>
        <p:spPr>
          <a:xfrm>
            <a:off x="488651" y="1079657"/>
            <a:ext cx="5823551" cy="5770811"/>
          </a:xfrm>
          <a:prstGeom prst="rect">
            <a:avLst/>
          </a:prstGeom>
          <a:noFill/>
        </p:spPr>
        <p:txBody>
          <a:bodyPr wrap="square" rtlCol="0">
            <a:spAutoFit/>
          </a:bodyPr>
          <a:lstStyle/>
          <a:p>
            <a:pPr marL="285750" indent="-285750">
              <a:lnSpc>
                <a:spcPct val="150000"/>
              </a:lnSpc>
              <a:buFont typeface="Arial" charset="0"/>
              <a:buChar char="•"/>
            </a:pPr>
            <a:r>
              <a:rPr lang="es-MX" b="1" dirty="0" smtClean="0">
                <a:solidFill>
                  <a:srgbClr val="92D050"/>
                </a:solidFill>
                <a:latin typeface="Century Gothic" pitchFamily="34" charset="0"/>
              </a:rPr>
              <a:t>Amor- Muchos significados.</a:t>
            </a:r>
          </a:p>
          <a:p>
            <a:pPr marL="285750" indent="-285750">
              <a:lnSpc>
                <a:spcPct val="150000"/>
              </a:lnSpc>
              <a:buFont typeface="Arial" charset="0"/>
              <a:buChar char="•"/>
            </a:pPr>
            <a:r>
              <a:rPr lang="es-MX" b="1" dirty="0" smtClean="0">
                <a:solidFill>
                  <a:srgbClr val="92D050"/>
                </a:solidFill>
                <a:latin typeface="Century Gothic" pitchFamily="34" charset="0"/>
              </a:rPr>
              <a:t>Necesidad de darlo y recibirlo.</a:t>
            </a:r>
          </a:p>
          <a:p>
            <a:pPr marL="285750" indent="-285750">
              <a:lnSpc>
                <a:spcPct val="150000"/>
              </a:lnSpc>
              <a:buFont typeface="Arial" charset="0"/>
              <a:buChar char="•"/>
            </a:pPr>
            <a:r>
              <a:rPr lang="es-MX" b="1" dirty="0" smtClean="0">
                <a:solidFill>
                  <a:srgbClr val="92D050"/>
                </a:solidFill>
                <a:latin typeface="Century Gothic" pitchFamily="34" charset="0"/>
              </a:rPr>
              <a:t>Mucho se habla sobre la diferencia entre cariño y amor.</a:t>
            </a:r>
          </a:p>
          <a:p>
            <a:pPr marL="285750" indent="-285750">
              <a:lnSpc>
                <a:spcPct val="150000"/>
              </a:lnSpc>
              <a:buFont typeface="Arial" charset="0"/>
              <a:buChar char="•"/>
            </a:pPr>
            <a:r>
              <a:rPr lang="es-MX" b="1" dirty="0" smtClean="0">
                <a:solidFill>
                  <a:srgbClr val="92D050"/>
                </a:solidFill>
                <a:latin typeface="Century Gothic" pitchFamily="34" charset="0"/>
              </a:rPr>
              <a:t>Karl y </a:t>
            </a:r>
            <a:r>
              <a:rPr lang="es-MX" b="1" dirty="0" err="1" smtClean="0">
                <a:solidFill>
                  <a:srgbClr val="92D050"/>
                </a:solidFill>
                <a:latin typeface="Century Gothic" pitchFamily="34" charset="0"/>
              </a:rPr>
              <a:t>Jeanetta</a:t>
            </a:r>
            <a:r>
              <a:rPr lang="es-MX" b="1" dirty="0" smtClean="0">
                <a:solidFill>
                  <a:srgbClr val="92D050"/>
                </a:solidFill>
                <a:latin typeface="Century Gothic" pitchFamily="34" charset="0"/>
              </a:rPr>
              <a:t>  </a:t>
            </a:r>
            <a:r>
              <a:rPr lang="es-MX" b="1" dirty="0" err="1" smtClean="0">
                <a:solidFill>
                  <a:srgbClr val="92D050"/>
                </a:solidFill>
                <a:latin typeface="Century Gothic" pitchFamily="34" charset="0"/>
              </a:rPr>
              <a:t>Menninger</a:t>
            </a:r>
            <a:r>
              <a:rPr lang="es-MX" b="1" dirty="0" smtClean="0">
                <a:solidFill>
                  <a:srgbClr val="92D050"/>
                </a:solidFill>
                <a:latin typeface="Century Gothic" pitchFamily="34" charset="0"/>
              </a:rPr>
              <a:t> (1959) sugieren que las dos difieren sólo en la intensidad, ambos sentimientos constituyen atracciones y sentimientos positivos pero expresados de distinto modo.</a:t>
            </a:r>
          </a:p>
          <a:p>
            <a:pPr marL="285750" indent="-285750">
              <a:lnSpc>
                <a:spcPct val="150000"/>
              </a:lnSpc>
              <a:buFont typeface="Arial" charset="0"/>
              <a:buChar char="•"/>
            </a:pPr>
            <a:r>
              <a:rPr lang="es-MX" b="1" dirty="0" smtClean="0">
                <a:solidFill>
                  <a:srgbClr val="92D050"/>
                </a:solidFill>
                <a:latin typeface="Century Gothic" pitchFamily="34" charset="0"/>
              </a:rPr>
              <a:t>Algunas personas se sienten amenazadas por la palabra “AMOR” y evitan su uso remplazándola por la palabra “cariño” que para ellos no presenta la misma amenaza.</a:t>
            </a:r>
          </a:p>
          <a:p>
            <a:pPr marL="285750" indent="-285750">
              <a:buFont typeface="Arial" charset="0"/>
              <a:buChar char="•"/>
            </a:pPr>
            <a:endParaRPr lang="es-MX" dirty="0">
              <a:effectLst>
                <a:outerShdw blurRad="38100" dist="38100" dir="2700000" algn="tl">
                  <a:srgbClr val="000000">
                    <a:alpha val="43137"/>
                  </a:srgbClr>
                </a:outerShdw>
              </a:effectLst>
              <a:latin typeface="Century Gothic" pitchFamily="34" charset="0"/>
            </a:endParaRPr>
          </a:p>
        </p:txBody>
      </p:sp>
      <p:pic>
        <p:nvPicPr>
          <p:cNvPr id="1026" name="Picture 2" descr="http://i2.esmas.com/2009/09/09/70440/geminis-piscis-compatibilidad-entre-signos-sexo-amor-pareja-300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201" y="1772816"/>
            <a:ext cx="2615027"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85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2073" y="620688"/>
            <a:ext cx="8331821" cy="4108817"/>
          </a:xfrm>
          <a:prstGeom prst="rect">
            <a:avLst/>
          </a:prstGeom>
          <a:noFill/>
        </p:spPr>
        <p:txBody>
          <a:bodyPr wrap="square" rtlCol="0">
            <a:spAutoFit/>
          </a:bodyPr>
          <a:lstStyle/>
          <a:p>
            <a:pPr marL="285750" indent="-285750">
              <a:lnSpc>
                <a:spcPct val="150000"/>
              </a:lnSpc>
              <a:buFont typeface="Arial" charset="0"/>
              <a:buChar char="•"/>
            </a:pPr>
            <a:r>
              <a:rPr lang="es-MX" b="1" dirty="0" smtClean="0">
                <a:solidFill>
                  <a:srgbClr val="00B0F0"/>
                </a:solidFill>
                <a:latin typeface="Century Gothic" pitchFamily="34" charset="0"/>
              </a:rPr>
              <a:t>El AMOR en nuestra cultura se define según la intensidad de la emoción, para cada persona tiene un significado distinto.</a:t>
            </a:r>
          </a:p>
          <a:p>
            <a:pPr marL="285750" indent="-285750">
              <a:lnSpc>
                <a:spcPct val="150000"/>
              </a:lnSpc>
              <a:buFont typeface="Arial" charset="0"/>
              <a:buChar char="•"/>
            </a:pPr>
            <a:r>
              <a:rPr lang="es-MX" b="1" dirty="0" smtClean="0">
                <a:solidFill>
                  <a:srgbClr val="00B0F0"/>
                </a:solidFill>
                <a:latin typeface="Century Gothic" pitchFamily="34" charset="0"/>
              </a:rPr>
              <a:t>El decir “TE AMO” tiene distintos significados de acuerdo al individuo.</a:t>
            </a:r>
          </a:p>
          <a:p>
            <a:pPr marL="285750" indent="-285750">
              <a:lnSpc>
                <a:spcPct val="150000"/>
              </a:lnSpc>
              <a:buFont typeface="Arial" charset="0"/>
              <a:buChar char="•"/>
            </a:pPr>
            <a:r>
              <a:rPr lang="es-MX" b="1" dirty="0" smtClean="0">
                <a:solidFill>
                  <a:srgbClr val="00B0F0"/>
                </a:solidFill>
                <a:latin typeface="Century Gothic" pitchFamily="34" charset="0"/>
              </a:rPr>
              <a:t>Puede significar </a:t>
            </a:r>
            <a:r>
              <a:rPr lang="es-MX" b="1" dirty="0" smtClean="0">
                <a:solidFill>
                  <a:srgbClr val="0070C0"/>
                </a:solidFill>
                <a:latin typeface="Century Gothic" pitchFamily="34" charset="0"/>
              </a:rPr>
              <a:t>“te necesito, necesito que me necesites, deseo controlarte, necesito ser dependiente de ti o te deseo sexualmente”</a:t>
            </a:r>
          </a:p>
          <a:p>
            <a:pPr marL="285750" indent="-285750">
              <a:lnSpc>
                <a:spcPct val="150000"/>
              </a:lnSpc>
              <a:buFont typeface="Arial" charset="0"/>
              <a:buChar char="•"/>
            </a:pPr>
            <a:r>
              <a:rPr lang="es-MX" b="1" dirty="0" smtClean="0">
                <a:solidFill>
                  <a:srgbClr val="00B0F0"/>
                </a:solidFill>
                <a:latin typeface="Century Gothic" pitchFamily="34" charset="0"/>
              </a:rPr>
              <a:t>Para otros significaría </a:t>
            </a:r>
            <a:r>
              <a:rPr lang="es-MX" b="1" dirty="0" smtClean="0">
                <a:solidFill>
                  <a:srgbClr val="0070C0"/>
                </a:solidFill>
                <a:latin typeface="Century Gothic" pitchFamily="34" charset="0"/>
              </a:rPr>
              <a:t>“te respeto, te admiro y te quiero como eres, deseo ayudarte para que crezcas y te beneficies para lograr tus anhelos.”</a:t>
            </a:r>
          </a:p>
          <a:p>
            <a:pPr marL="285750" indent="-285750">
              <a:lnSpc>
                <a:spcPct val="150000"/>
              </a:lnSpc>
              <a:buFont typeface="Arial" charset="0"/>
              <a:buChar char="•"/>
            </a:pPr>
            <a:endParaRPr lang="es-MX" b="1" dirty="0" smtClean="0">
              <a:solidFill>
                <a:srgbClr val="0070C0"/>
              </a:solidFill>
              <a:latin typeface="Century Gothic" pitchFamily="34" charset="0"/>
            </a:endParaRPr>
          </a:p>
          <a:p>
            <a:pPr marL="285750" indent="-285750">
              <a:buFont typeface="Arial" charset="0"/>
              <a:buChar char="•"/>
            </a:pPr>
            <a:endParaRPr lang="es-MX" dirty="0">
              <a:effectLst>
                <a:outerShdw blurRad="38100" dist="38100" dir="2700000" algn="tl">
                  <a:srgbClr val="000000">
                    <a:alpha val="43137"/>
                  </a:srgbClr>
                </a:outerShdw>
              </a:effectLst>
              <a:latin typeface="Century Gothic" pitchFamily="34" charset="0"/>
            </a:endParaRPr>
          </a:p>
        </p:txBody>
      </p:sp>
      <p:pic>
        <p:nvPicPr>
          <p:cNvPr id="2052" name="Picture 4" descr="http://www.desmotivaciones.mx/media/demotivators/desmotivaciones.mx_te-amo-yo-te-amo-mas...-probablemente-la-pelea-mas-hermosa-que-existe-y-que-nunca-ganaras_133962492157.jpg"/>
          <p:cNvPicPr>
            <a:picLocks noChangeAspect="1" noChangeArrowheads="1"/>
          </p:cNvPicPr>
          <p:nvPr/>
        </p:nvPicPr>
        <p:blipFill rotWithShape="1">
          <a:blip r:embed="rId2">
            <a:extLst>
              <a:ext uri="{28A0092B-C50C-407E-A947-70E740481C1C}">
                <a14:useLocalDpi xmlns:a14="http://schemas.microsoft.com/office/drawing/2010/main" val="0"/>
              </a:ext>
            </a:extLst>
          </a:blip>
          <a:srcRect l="18443" t="10577" r="18769" b="29432"/>
          <a:stretch/>
        </p:blipFill>
        <p:spPr bwMode="auto">
          <a:xfrm>
            <a:off x="2771800" y="3664737"/>
            <a:ext cx="2880321" cy="262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58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294890"/>
            <a:ext cx="7920880" cy="646331"/>
          </a:xfrm>
          <a:prstGeom prst="rect">
            <a:avLst/>
          </a:prstGeom>
          <a:noFill/>
        </p:spPr>
        <p:txBody>
          <a:bodyPr wrap="square" rtlCol="0">
            <a:spAutoFit/>
          </a:bodyPr>
          <a:lstStyle/>
          <a:p>
            <a:pPr algn="ctr"/>
            <a:r>
              <a:rPr lang="es-MX" sz="3600" b="1" dirty="0" smtClean="0">
                <a:solidFill>
                  <a:srgbClr val="7030A0"/>
                </a:solidFill>
                <a:effectLst>
                  <a:outerShdw blurRad="38100" dist="38100" dir="2700000" algn="tl">
                    <a:srgbClr val="000000">
                      <a:alpha val="43137"/>
                    </a:srgbClr>
                  </a:outerShdw>
                </a:effectLst>
                <a:latin typeface="Century Gothic" pitchFamily="34" charset="0"/>
              </a:rPr>
              <a:t>CALIDAD DEL AMOR</a:t>
            </a:r>
            <a:endParaRPr lang="es-MX" sz="3600" b="1" dirty="0">
              <a:solidFill>
                <a:srgbClr val="7030A0"/>
              </a:solidFill>
              <a:effectLst>
                <a:outerShdw blurRad="38100" dist="38100" dir="2700000" algn="tl">
                  <a:srgbClr val="000000">
                    <a:alpha val="43137"/>
                  </a:srgbClr>
                </a:outerShdw>
              </a:effectLst>
              <a:latin typeface="Century Gothic" pitchFamily="34" charset="0"/>
            </a:endParaRPr>
          </a:p>
        </p:txBody>
      </p:sp>
      <p:pic>
        <p:nvPicPr>
          <p:cNvPr id="3074" name="Picture 2" descr="http://1.bp.blogspot.com/-WuQD6P3vPQk/Tbm6Hy9dxjI/AAAAAAAAAb8/ANid4x8ffRs/s1600/Mejor+amar+que+ser+am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96" y="3978836"/>
            <a:ext cx="3816424" cy="279362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7544" y="1052736"/>
            <a:ext cx="7848872" cy="4939814"/>
          </a:xfrm>
          <a:prstGeom prst="rect">
            <a:avLst/>
          </a:prstGeom>
          <a:noFill/>
        </p:spPr>
        <p:txBody>
          <a:bodyPr wrap="square" rtlCol="0">
            <a:spAutoFit/>
          </a:bodyPr>
          <a:lstStyle/>
          <a:p>
            <a:pPr marL="285750" indent="-285750" algn="just">
              <a:lnSpc>
                <a:spcPct val="150000"/>
              </a:lnSpc>
              <a:buFont typeface="Arial" charset="0"/>
              <a:buChar char="•"/>
            </a:pPr>
            <a:r>
              <a:rPr lang="es-MX" b="1" dirty="0" err="1" smtClean="0">
                <a:solidFill>
                  <a:srgbClr val="E88CD4"/>
                </a:solidFill>
                <a:latin typeface="Century Gothic" pitchFamily="34" charset="0"/>
              </a:rPr>
              <a:t>Maslow</a:t>
            </a:r>
            <a:r>
              <a:rPr lang="es-MX" b="1" dirty="0" smtClean="0">
                <a:solidFill>
                  <a:srgbClr val="E88CD4"/>
                </a:solidFill>
                <a:latin typeface="Century Gothic" pitchFamily="34" charset="0"/>
              </a:rPr>
              <a:t> (1970) describe “EL AMOR” como sentimiento de delicadeza y afecto hacía otra persona.</a:t>
            </a:r>
          </a:p>
          <a:p>
            <a:pPr marL="285750" indent="-285750" algn="just">
              <a:lnSpc>
                <a:spcPct val="150000"/>
              </a:lnSpc>
              <a:buFont typeface="Arial" charset="0"/>
              <a:buChar char="•"/>
            </a:pPr>
            <a:r>
              <a:rPr lang="es-MX" b="1" dirty="0" smtClean="0">
                <a:solidFill>
                  <a:srgbClr val="E88CD4"/>
                </a:solidFill>
                <a:latin typeface="Century Gothic" pitchFamily="34" charset="0"/>
              </a:rPr>
              <a:t>El amado se percibe como brillante, bueno, o atractivo.</a:t>
            </a:r>
          </a:p>
          <a:p>
            <a:pPr marL="285750" indent="-285750" algn="just">
              <a:lnSpc>
                <a:spcPct val="150000"/>
              </a:lnSpc>
              <a:buFont typeface="Arial" charset="0"/>
              <a:buChar char="•"/>
            </a:pPr>
            <a:r>
              <a:rPr lang="es-MX" b="1" dirty="0" smtClean="0">
                <a:solidFill>
                  <a:srgbClr val="E88CD4"/>
                </a:solidFill>
                <a:latin typeface="Century Gothic" pitchFamily="34" charset="0"/>
              </a:rPr>
              <a:t>Deseo de agradarle y deleite al hacerlo.</a:t>
            </a:r>
          </a:p>
          <a:p>
            <a:pPr marL="285750" indent="-285750" algn="just">
              <a:lnSpc>
                <a:spcPct val="150000"/>
              </a:lnSpc>
              <a:buFont typeface="Arial" charset="0"/>
              <a:buChar char="•"/>
            </a:pPr>
            <a:r>
              <a:rPr lang="es-MX" b="1" dirty="0" smtClean="0">
                <a:solidFill>
                  <a:srgbClr val="E88CD4"/>
                </a:solidFill>
                <a:latin typeface="Century Gothic" pitchFamily="34" charset="0"/>
              </a:rPr>
              <a:t>Deseo de estar constantemente con la persona amada.</a:t>
            </a:r>
          </a:p>
          <a:p>
            <a:pPr marL="285750" indent="-285750" algn="just">
              <a:lnSpc>
                <a:spcPct val="150000"/>
              </a:lnSpc>
              <a:buFont typeface="Arial" charset="0"/>
              <a:buChar char="•"/>
            </a:pPr>
            <a:r>
              <a:rPr lang="es-MX" b="1" dirty="0" smtClean="0">
                <a:solidFill>
                  <a:srgbClr val="E88CD4"/>
                </a:solidFill>
                <a:latin typeface="Century Gothic" pitchFamily="34" charset="0"/>
              </a:rPr>
              <a:t>Ansiedad cuando el ser amado está ausente.</a:t>
            </a:r>
          </a:p>
          <a:p>
            <a:pPr marL="285750" indent="-285750" algn="just">
              <a:lnSpc>
                <a:spcPct val="150000"/>
              </a:lnSpc>
              <a:buFont typeface="Arial" charset="0"/>
              <a:buChar char="•"/>
            </a:pPr>
            <a:r>
              <a:rPr lang="es-MX" b="1" dirty="0" smtClean="0">
                <a:solidFill>
                  <a:srgbClr val="E88CD4"/>
                </a:solidFill>
                <a:latin typeface="Century Gothic" pitchFamily="34" charset="0"/>
              </a:rPr>
              <a:t>Afán por estar cerca de modo íntimo con esa persona.</a:t>
            </a:r>
          </a:p>
          <a:p>
            <a:pPr marL="285750" indent="-285750" algn="just">
              <a:lnSpc>
                <a:spcPct val="150000"/>
              </a:lnSpc>
              <a:buFont typeface="Arial" charset="0"/>
              <a:buChar char="•"/>
            </a:pPr>
            <a:endParaRPr lang="es-MX" b="1" dirty="0" smtClean="0">
              <a:solidFill>
                <a:srgbClr val="00B0F0"/>
              </a:solidFill>
              <a:latin typeface="Century Gothic" pitchFamily="34" charset="0"/>
            </a:endParaRPr>
          </a:p>
          <a:p>
            <a:pPr marL="285750" indent="-285750" algn="just">
              <a:lnSpc>
                <a:spcPct val="150000"/>
              </a:lnSpc>
              <a:buFont typeface="Arial" charset="0"/>
              <a:buChar char="•"/>
            </a:pPr>
            <a:endParaRPr lang="es-MX" b="1" dirty="0" smtClean="0">
              <a:solidFill>
                <a:srgbClr val="00B0F0"/>
              </a:solidFill>
              <a:latin typeface="Century Gothic" pitchFamily="34" charset="0"/>
            </a:endParaRPr>
          </a:p>
          <a:p>
            <a:pPr marL="285750" indent="-285750" algn="just">
              <a:lnSpc>
                <a:spcPct val="150000"/>
              </a:lnSpc>
              <a:buFont typeface="Arial" charset="0"/>
              <a:buChar char="•"/>
            </a:pPr>
            <a:endParaRPr lang="es-MX" b="1" dirty="0" smtClean="0">
              <a:solidFill>
                <a:srgbClr val="00B0F0"/>
              </a:solidFill>
              <a:latin typeface="Century Gothic" pitchFamily="34" charset="0"/>
            </a:endParaRPr>
          </a:p>
          <a:p>
            <a:pPr marL="285750" indent="-285750" algn="just">
              <a:lnSpc>
                <a:spcPct val="150000"/>
              </a:lnSpc>
              <a:buFont typeface="Arial" charset="0"/>
              <a:buChar char="•"/>
            </a:pPr>
            <a:endParaRPr lang="es-MX" b="1" dirty="0" smtClean="0">
              <a:solidFill>
                <a:srgbClr val="0070C0"/>
              </a:solidFill>
              <a:latin typeface="Century Gothic" pitchFamily="34" charset="0"/>
            </a:endParaRPr>
          </a:p>
          <a:p>
            <a:pPr marL="285750" indent="-285750" algn="just">
              <a:buFont typeface="Arial" charset="0"/>
              <a:buChar char="•"/>
            </a:pPr>
            <a:endParaRPr lang="es-MX"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577240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70651" y="332656"/>
            <a:ext cx="7945765" cy="4662815"/>
          </a:xfrm>
          <a:prstGeom prst="rect">
            <a:avLst/>
          </a:prstGeom>
          <a:noFill/>
        </p:spPr>
        <p:txBody>
          <a:bodyPr wrap="square" rtlCol="0">
            <a:spAutoFit/>
          </a:bodyPr>
          <a:lstStyle/>
          <a:p>
            <a:pPr marL="285750" indent="-285750" algn="just">
              <a:lnSpc>
                <a:spcPct val="150000"/>
              </a:lnSpc>
              <a:buFont typeface="Arial" charset="0"/>
              <a:buChar char="•"/>
            </a:pPr>
            <a:r>
              <a:rPr lang="es-MX" b="1" dirty="0" smtClean="0">
                <a:solidFill>
                  <a:srgbClr val="FFC000"/>
                </a:solidFill>
                <a:latin typeface="Century Gothic" pitchFamily="34" charset="0"/>
              </a:rPr>
              <a:t>El necesitar a otro persona sólo por su compañía significa DEPENDENCIA, no amor.</a:t>
            </a:r>
          </a:p>
          <a:p>
            <a:pPr marL="285750" indent="-285750" algn="just">
              <a:lnSpc>
                <a:spcPct val="150000"/>
              </a:lnSpc>
              <a:buFont typeface="Arial" charset="0"/>
              <a:buChar char="•"/>
            </a:pPr>
            <a:r>
              <a:rPr lang="es-MX" b="1" dirty="0" smtClean="0">
                <a:solidFill>
                  <a:srgbClr val="FFC000"/>
                </a:solidFill>
                <a:latin typeface="Century Gothic" pitchFamily="34" charset="0"/>
              </a:rPr>
              <a:t>El llenar un vacío de uno a través de otra persona, en lugar de desarrollar recursos propios. Este tipo de dependencia es tóxico como las drogas.</a:t>
            </a:r>
          </a:p>
          <a:p>
            <a:pPr marL="285750" indent="-285750" algn="just">
              <a:lnSpc>
                <a:spcPct val="150000"/>
              </a:lnSpc>
              <a:buFont typeface="Arial" charset="0"/>
              <a:buChar char="•"/>
            </a:pPr>
            <a:r>
              <a:rPr lang="es-MX" b="1" dirty="0" smtClean="0">
                <a:solidFill>
                  <a:srgbClr val="FFC000"/>
                </a:solidFill>
                <a:latin typeface="Century Gothic" pitchFamily="34" charset="0"/>
              </a:rPr>
              <a:t>El amor como contraste comparte y es libre al mismo tiempo (</a:t>
            </a:r>
            <a:r>
              <a:rPr lang="es-MX" b="1" dirty="0" err="1" smtClean="0">
                <a:solidFill>
                  <a:srgbClr val="FFC000"/>
                </a:solidFill>
                <a:latin typeface="Century Gothic" pitchFamily="34" charset="0"/>
              </a:rPr>
              <a:t>McGumus</a:t>
            </a:r>
            <a:r>
              <a:rPr lang="es-MX" b="1" dirty="0" smtClean="0">
                <a:solidFill>
                  <a:srgbClr val="FFC000"/>
                </a:solidFill>
                <a:latin typeface="Century Gothic" pitchFamily="34" charset="0"/>
              </a:rPr>
              <a:t> y </a:t>
            </a:r>
            <a:r>
              <a:rPr lang="es-MX" b="1" dirty="0" err="1" smtClean="0">
                <a:solidFill>
                  <a:srgbClr val="FFC000"/>
                </a:solidFill>
                <a:latin typeface="Century Gothic" pitchFamily="34" charset="0"/>
              </a:rPr>
              <a:t>Ayres</a:t>
            </a:r>
            <a:r>
              <a:rPr lang="es-MX" b="1" dirty="0" smtClean="0">
                <a:solidFill>
                  <a:srgbClr val="FFC000"/>
                </a:solidFill>
                <a:latin typeface="Century Gothic" pitchFamily="34" charset="0"/>
              </a:rPr>
              <a:t>, 1976)</a:t>
            </a:r>
          </a:p>
          <a:p>
            <a:pPr marL="285750" indent="-285750" algn="just">
              <a:lnSpc>
                <a:spcPct val="150000"/>
              </a:lnSpc>
              <a:buFont typeface="Arial" charset="0"/>
              <a:buChar char="•"/>
            </a:pPr>
            <a:r>
              <a:rPr lang="es-MX" b="1" dirty="0" smtClean="0">
                <a:solidFill>
                  <a:srgbClr val="FFC000"/>
                </a:solidFill>
                <a:latin typeface="Century Gothic" pitchFamily="34" charset="0"/>
              </a:rPr>
              <a:t>Los amantes no son oponentes iracundos y silenciosos, al contrario son los mejores amigos</a:t>
            </a:r>
          </a:p>
          <a:p>
            <a:pPr marL="285750" indent="-285750" algn="just">
              <a:lnSpc>
                <a:spcPct val="150000"/>
              </a:lnSpc>
              <a:buFont typeface="Arial" charset="0"/>
              <a:buChar char="•"/>
            </a:pPr>
            <a:endParaRPr lang="es-MX" b="1" dirty="0" smtClean="0">
              <a:solidFill>
                <a:srgbClr val="E88CD4"/>
              </a:solidFill>
              <a:latin typeface="Century Gothic" pitchFamily="34" charset="0"/>
            </a:endParaRPr>
          </a:p>
          <a:p>
            <a:pPr marL="285750" indent="-285750" algn="just">
              <a:lnSpc>
                <a:spcPct val="150000"/>
              </a:lnSpc>
              <a:buFont typeface="Arial" charset="0"/>
              <a:buChar char="•"/>
            </a:pPr>
            <a:endParaRPr lang="es-MX" b="1" dirty="0" smtClean="0">
              <a:solidFill>
                <a:srgbClr val="0070C0"/>
              </a:solidFill>
              <a:latin typeface="Century Gothic" pitchFamily="34" charset="0"/>
            </a:endParaRPr>
          </a:p>
        </p:txBody>
      </p:sp>
      <p:pic>
        <p:nvPicPr>
          <p:cNvPr id="4098" name="Picture 2" descr="http://www.amoryamistad.org/img/la-codependencia-o-adiccion-al-amor.jpg"/>
          <p:cNvPicPr>
            <a:picLocks noChangeAspect="1" noChangeArrowheads="1"/>
          </p:cNvPicPr>
          <p:nvPr/>
        </p:nvPicPr>
        <p:blipFill rotWithShape="1">
          <a:blip r:embed="rId2">
            <a:extLst>
              <a:ext uri="{28A0092B-C50C-407E-A947-70E740481C1C}">
                <a14:useLocalDpi xmlns:a14="http://schemas.microsoft.com/office/drawing/2010/main" val="0"/>
              </a:ext>
            </a:extLst>
          </a:blip>
          <a:srcRect l="18315" t="28142" r="7342" b="9722"/>
          <a:stretch/>
        </p:blipFill>
        <p:spPr bwMode="auto">
          <a:xfrm>
            <a:off x="755576" y="4149080"/>
            <a:ext cx="318654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TH3Pf8w22_Jsocxr_iUfiVoQf3lPBTwjivJI7hcxN4Sznf9fl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247589"/>
            <a:ext cx="3378483" cy="224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04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474344"/>
            <a:ext cx="7848872" cy="3416320"/>
          </a:xfrm>
          <a:prstGeom prst="rect">
            <a:avLst/>
          </a:prstGeom>
        </p:spPr>
        <p:txBody>
          <a:bodyPr wrap="square">
            <a:spAutoFit/>
          </a:bodyPr>
          <a:lstStyle/>
          <a:p>
            <a:pPr marL="285750" indent="-285750" algn="just">
              <a:lnSpc>
                <a:spcPct val="150000"/>
              </a:lnSpc>
              <a:buFont typeface="Arial" charset="0"/>
              <a:buChar char="•"/>
            </a:pPr>
            <a:r>
              <a:rPr lang="es-MX" b="1" dirty="0" smtClean="0">
                <a:solidFill>
                  <a:schemeClr val="bg1">
                    <a:lumMod val="50000"/>
                  </a:schemeClr>
                </a:solidFill>
                <a:latin typeface="Century Gothic" pitchFamily="34" charset="0"/>
              </a:rPr>
              <a:t>Cada uno de los miembros de la pareja  aprende a responder a las necesidades del otro como responde a las propias.</a:t>
            </a:r>
          </a:p>
          <a:p>
            <a:pPr marL="285750" indent="-285750" algn="just">
              <a:lnSpc>
                <a:spcPct val="150000"/>
              </a:lnSpc>
              <a:buFont typeface="Arial" charset="0"/>
              <a:buChar char="•"/>
            </a:pPr>
            <a:r>
              <a:rPr lang="es-MX" b="1" dirty="0" smtClean="0">
                <a:solidFill>
                  <a:schemeClr val="bg1">
                    <a:lumMod val="50000"/>
                  </a:schemeClr>
                </a:solidFill>
                <a:latin typeface="Century Gothic" pitchFamily="34" charset="0"/>
              </a:rPr>
              <a:t>Cada uno experimenta felicidad y dolor del cónyuge como si fueran propios.</a:t>
            </a:r>
          </a:p>
          <a:p>
            <a:pPr marL="285750" indent="-285750" algn="just">
              <a:lnSpc>
                <a:spcPct val="150000"/>
              </a:lnSpc>
              <a:buFont typeface="Arial" charset="0"/>
              <a:buChar char="•"/>
            </a:pPr>
            <a:r>
              <a:rPr lang="es-MX" b="1" dirty="0" smtClean="0">
                <a:solidFill>
                  <a:schemeClr val="bg1">
                    <a:lumMod val="50000"/>
                  </a:schemeClr>
                </a:solidFill>
                <a:latin typeface="Century Gothic" pitchFamily="34" charset="0"/>
              </a:rPr>
              <a:t>El éxito o fracaso final de la relación dependen de si hay más placer que dolor,  ya que existirán ambos.</a:t>
            </a:r>
          </a:p>
          <a:p>
            <a:pPr marL="285750" indent="-285750" algn="just">
              <a:lnSpc>
                <a:spcPct val="150000"/>
              </a:lnSpc>
              <a:buFont typeface="Arial" charset="0"/>
              <a:buChar char="•"/>
            </a:pPr>
            <a:endParaRPr lang="es-MX" b="1" dirty="0" smtClean="0">
              <a:solidFill>
                <a:srgbClr val="FFC000"/>
              </a:solidFill>
              <a:latin typeface="Century Gothic" pitchFamily="34" charset="0"/>
            </a:endParaRPr>
          </a:p>
          <a:p>
            <a:pPr marL="285750" indent="-285750" algn="just">
              <a:lnSpc>
                <a:spcPct val="150000"/>
              </a:lnSpc>
              <a:buFont typeface="Arial" charset="0"/>
              <a:buChar char="•"/>
            </a:pPr>
            <a:endParaRPr lang="es-MX" b="1" dirty="0" smtClean="0">
              <a:solidFill>
                <a:srgbClr val="FFC000"/>
              </a:solidFill>
              <a:latin typeface="Century Gothic" pitchFamily="34" charset="0"/>
            </a:endParaRPr>
          </a:p>
        </p:txBody>
      </p:sp>
      <p:pic>
        <p:nvPicPr>
          <p:cNvPr id="5122" name="Picture 2" descr="http://www.bitsenimagen.com/media/bi/styles/gallerie/public/images/2012/11/facebook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623" y="3068960"/>
            <a:ext cx="4896544" cy="367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991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294890"/>
            <a:ext cx="7920880" cy="646331"/>
          </a:xfrm>
          <a:prstGeom prst="rect">
            <a:avLst/>
          </a:prstGeom>
          <a:noFill/>
        </p:spPr>
        <p:txBody>
          <a:bodyPr wrap="square" rtlCol="0">
            <a:spAutoFit/>
          </a:bodyPr>
          <a:lstStyle/>
          <a:p>
            <a:pPr algn="ctr"/>
            <a:r>
              <a:rPr lang="es-MX" sz="3600" b="1" dirty="0" smtClean="0">
                <a:solidFill>
                  <a:srgbClr val="FF0000"/>
                </a:solidFill>
                <a:effectLst>
                  <a:outerShdw blurRad="38100" dist="38100" dir="2700000" algn="tl">
                    <a:srgbClr val="000000">
                      <a:alpha val="43137"/>
                    </a:srgbClr>
                  </a:outerShdw>
                </a:effectLst>
                <a:latin typeface="Century Gothic" pitchFamily="34" charset="0"/>
              </a:rPr>
              <a:t>ENAMORAMIENTO</a:t>
            </a:r>
            <a:endParaRPr lang="es-MX" sz="3600" b="1" dirty="0">
              <a:solidFill>
                <a:srgbClr val="FF0000"/>
              </a:solidFill>
              <a:effectLst>
                <a:outerShdw blurRad="38100" dist="38100" dir="2700000" algn="tl">
                  <a:srgbClr val="000000">
                    <a:alpha val="43137"/>
                  </a:srgbClr>
                </a:outerShdw>
              </a:effectLst>
              <a:latin typeface="Century Gothic" pitchFamily="34" charset="0"/>
            </a:endParaRPr>
          </a:p>
        </p:txBody>
      </p:sp>
      <p:sp>
        <p:nvSpPr>
          <p:cNvPr id="5" name="4 CuadroTexto"/>
          <p:cNvSpPr txBox="1"/>
          <p:nvPr/>
        </p:nvSpPr>
        <p:spPr>
          <a:xfrm>
            <a:off x="3346799" y="941221"/>
            <a:ext cx="4968551" cy="6186309"/>
          </a:xfrm>
          <a:prstGeom prst="rect">
            <a:avLst/>
          </a:prstGeom>
          <a:noFill/>
        </p:spPr>
        <p:txBody>
          <a:bodyPr wrap="square" rtlCol="0">
            <a:spAutoFit/>
          </a:bodyPr>
          <a:lstStyle/>
          <a:p>
            <a:pPr marL="285750" indent="-285750" algn="just">
              <a:lnSpc>
                <a:spcPct val="150000"/>
              </a:lnSpc>
              <a:buFont typeface="Arial" charset="0"/>
              <a:buChar char="•"/>
            </a:pPr>
            <a:r>
              <a:rPr lang="es-MX" b="1" dirty="0" smtClean="0">
                <a:solidFill>
                  <a:schemeClr val="accent2"/>
                </a:solidFill>
                <a:latin typeface="Century Gothic" pitchFamily="34" charset="0"/>
              </a:rPr>
              <a:t>La mayoría de los psicólogos rechazan el concepto de “enamorarse.</a:t>
            </a:r>
          </a:p>
          <a:p>
            <a:pPr marL="285750" indent="-285750" algn="just">
              <a:lnSpc>
                <a:spcPct val="150000"/>
              </a:lnSpc>
              <a:buFont typeface="Arial" charset="0"/>
              <a:buChar char="•"/>
            </a:pPr>
            <a:r>
              <a:rPr lang="es-MX" b="1" dirty="0" smtClean="0">
                <a:solidFill>
                  <a:schemeClr val="accent2"/>
                </a:solidFill>
                <a:latin typeface="Century Gothic" pitchFamily="34" charset="0"/>
              </a:rPr>
              <a:t>Afirman que NO nos enamoramos, sino el ser humano DESARROLLA el amor y éste crece en nosotros, empezando desde la lactancia.</a:t>
            </a:r>
          </a:p>
          <a:p>
            <a:pPr marL="285750" indent="-285750" algn="just">
              <a:lnSpc>
                <a:spcPct val="150000"/>
              </a:lnSpc>
              <a:buFont typeface="Arial" charset="0"/>
              <a:buChar char="•"/>
            </a:pPr>
            <a:r>
              <a:rPr lang="es-MX" b="1" dirty="0" smtClean="0">
                <a:solidFill>
                  <a:schemeClr val="accent2"/>
                </a:solidFill>
                <a:latin typeface="Century Gothic" pitchFamily="34" charset="0"/>
              </a:rPr>
              <a:t>A menudo se hace la distinción entre “</a:t>
            </a:r>
            <a:r>
              <a:rPr lang="es-MX" b="1" dirty="0" smtClean="0">
                <a:solidFill>
                  <a:schemeClr val="accent3">
                    <a:lumMod val="60000"/>
                    <a:lumOff val="40000"/>
                  </a:schemeClr>
                </a:solidFill>
                <a:latin typeface="Century Gothic" pitchFamily="34" charset="0"/>
              </a:rPr>
              <a:t>amar </a:t>
            </a:r>
            <a:r>
              <a:rPr lang="es-MX" b="1" dirty="0" smtClean="0">
                <a:solidFill>
                  <a:schemeClr val="accent2"/>
                </a:solidFill>
                <a:latin typeface="Century Gothic" pitchFamily="34" charset="0"/>
              </a:rPr>
              <a:t>“y “</a:t>
            </a:r>
            <a:r>
              <a:rPr lang="es-MX" b="1" dirty="0" smtClean="0">
                <a:solidFill>
                  <a:schemeClr val="accent3">
                    <a:lumMod val="60000"/>
                    <a:lumOff val="40000"/>
                  </a:schemeClr>
                </a:solidFill>
                <a:latin typeface="Century Gothic" pitchFamily="34" charset="0"/>
              </a:rPr>
              <a:t>estar enamorado</a:t>
            </a:r>
            <a:r>
              <a:rPr lang="es-MX" b="1" dirty="0" smtClean="0">
                <a:solidFill>
                  <a:schemeClr val="accent2"/>
                </a:solidFill>
                <a:latin typeface="Century Gothic" pitchFamily="34" charset="0"/>
              </a:rPr>
              <a:t>”</a:t>
            </a:r>
          </a:p>
          <a:p>
            <a:pPr marL="285750" indent="-285750" algn="just">
              <a:lnSpc>
                <a:spcPct val="150000"/>
              </a:lnSpc>
              <a:buFont typeface="Arial" charset="0"/>
              <a:buChar char="•"/>
            </a:pPr>
            <a:r>
              <a:rPr lang="es-MX" b="1" dirty="0" smtClean="0">
                <a:solidFill>
                  <a:schemeClr val="accent2"/>
                </a:solidFill>
                <a:latin typeface="Century Gothic" pitchFamily="34" charset="0"/>
              </a:rPr>
              <a:t>Lo primero se interpreta como una gran preocupación por el bienestar de una persona.</a:t>
            </a:r>
          </a:p>
          <a:p>
            <a:pPr marL="285750" indent="-285750" algn="just">
              <a:lnSpc>
                <a:spcPct val="150000"/>
              </a:lnSpc>
              <a:buFont typeface="Arial" charset="0"/>
              <a:buChar char="•"/>
            </a:pPr>
            <a:r>
              <a:rPr lang="es-MX" b="1" dirty="0" smtClean="0">
                <a:solidFill>
                  <a:schemeClr val="accent2"/>
                </a:solidFill>
                <a:latin typeface="Century Gothic" pitchFamily="34" charset="0"/>
              </a:rPr>
              <a:t>Lo segundo como un sentimiento más romántico y sexual hacía esa persona.</a:t>
            </a:r>
          </a:p>
          <a:p>
            <a:pPr marL="285750" indent="-285750" algn="just">
              <a:lnSpc>
                <a:spcPct val="150000"/>
              </a:lnSpc>
              <a:buFont typeface="Arial" charset="0"/>
              <a:buChar char="•"/>
            </a:pPr>
            <a:endParaRPr lang="es-MX" b="1" dirty="0" smtClean="0">
              <a:solidFill>
                <a:schemeClr val="accent2"/>
              </a:solidFill>
              <a:latin typeface="Century Gothic" pitchFamily="34" charset="0"/>
            </a:endParaRPr>
          </a:p>
          <a:p>
            <a:pPr marL="285750" indent="-285750" algn="just">
              <a:buFont typeface="Arial" charset="0"/>
              <a:buChar char="•"/>
            </a:pPr>
            <a:endParaRPr lang="es-MX" dirty="0">
              <a:effectLst>
                <a:outerShdw blurRad="38100" dist="38100" dir="2700000" algn="tl">
                  <a:srgbClr val="000000">
                    <a:alpha val="43137"/>
                  </a:srgbClr>
                </a:outerShdw>
              </a:effectLst>
              <a:latin typeface="Century Gothic" pitchFamily="34" charset="0"/>
            </a:endParaRPr>
          </a:p>
        </p:txBody>
      </p:sp>
      <p:pic>
        <p:nvPicPr>
          <p:cNvPr id="6146" name="Picture 2" descr="http://www.trigosanto.com/wp-content/uploads/2012/03/380x285-cz5t.jpg"/>
          <p:cNvPicPr>
            <a:picLocks noChangeAspect="1" noChangeArrowheads="1"/>
          </p:cNvPicPr>
          <p:nvPr/>
        </p:nvPicPr>
        <p:blipFill rotWithShape="1">
          <a:blip r:embed="rId2">
            <a:extLst>
              <a:ext uri="{28A0092B-C50C-407E-A947-70E740481C1C}">
                <a14:useLocalDpi xmlns:a14="http://schemas.microsoft.com/office/drawing/2010/main" val="0"/>
              </a:ext>
            </a:extLst>
          </a:blip>
          <a:srcRect l="8124"/>
          <a:stretch/>
        </p:blipFill>
        <p:spPr bwMode="auto">
          <a:xfrm>
            <a:off x="19472" y="2052856"/>
            <a:ext cx="332544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05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4693" y="1052736"/>
            <a:ext cx="7729715" cy="3277820"/>
          </a:xfrm>
          <a:prstGeom prst="rect">
            <a:avLst/>
          </a:prstGeom>
          <a:noFill/>
        </p:spPr>
        <p:txBody>
          <a:bodyPr wrap="square" rtlCol="0">
            <a:spAutoFit/>
          </a:bodyPr>
          <a:lstStyle/>
          <a:p>
            <a:pPr marL="285750" indent="-285750">
              <a:lnSpc>
                <a:spcPct val="150000"/>
              </a:lnSpc>
              <a:buFont typeface="Arial" charset="0"/>
              <a:buChar char="•"/>
            </a:pPr>
            <a:r>
              <a:rPr lang="es-MX" b="1" dirty="0" smtClean="0">
                <a:solidFill>
                  <a:srgbClr val="92D050"/>
                </a:solidFill>
                <a:latin typeface="Century Gothic" pitchFamily="34" charset="0"/>
              </a:rPr>
              <a:t>La perdida del amor romántico puede amenazar  cualquier relación de larga duración.</a:t>
            </a:r>
          </a:p>
          <a:p>
            <a:pPr marL="285750" indent="-285750">
              <a:lnSpc>
                <a:spcPct val="150000"/>
              </a:lnSpc>
              <a:buFont typeface="Arial" charset="0"/>
              <a:buChar char="•"/>
            </a:pPr>
            <a:r>
              <a:rPr lang="es-MX" b="1" dirty="0" smtClean="0">
                <a:solidFill>
                  <a:srgbClr val="92D050"/>
                </a:solidFill>
                <a:latin typeface="Century Gothic" pitchFamily="34" charset="0"/>
              </a:rPr>
              <a:t>Cuando sienten que ya no se aman, muchos, especialmente casados se otorgan la licencia de buscar un romance con otra persona.</a:t>
            </a:r>
          </a:p>
          <a:p>
            <a:pPr marL="285750" indent="-285750">
              <a:lnSpc>
                <a:spcPct val="150000"/>
              </a:lnSpc>
              <a:buFont typeface="Arial" charset="0"/>
              <a:buChar char="•"/>
            </a:pPr>
            <a:endParaRPr lang="es-MX" b="1" dirty="0" smtClean="0">
              <a:solidFill>
                <a:srgbClr val="92D050"/>
              </a:solidFill>
              <a:latin typeface="Century Gothic" pitchFamily="34" charset="0"/>
            </a:endParaRPr>
          </a:p>
          <a:p>
            <a:pPr marL="285750" indent="-285750">
              <a:lnSpc>
                <a:spcPct val="150000"/>
              </a:lnSpc>
              <a:buFont typeface="Arial" charset="0"/>
              <a:buChar char="•"/>
            </a:pPr>
            <a:endParaRPr lang="es-MX" b="1" dirty="0" smtClean="0">
              <a:solidFill>
                <a:srgbClr val="92D050"/>
              </a:solidFill>
              <a:latin typeface="Century Gothic" pitchFamily="34" charset="0"/>
            </a:endParaRPr>
          </a:p>
          <a:p>
            <a:pPr marL="285750" indent="-285750">
              <a:buFont typeface="Arial" charset="0"/>
              <a:buChar char="•"/>
            </a:pPr>
            <a:endParaRPr lang="es-MX" dirty="0">
              <a:effectLst>
                <a:outerShdw blurRad="38100" dist="38100" dir="2700000" algn="tl">
                  <a:srgbClr val="000000">
                    <a:alpha val="43137"/>
                  </a:srgbClr>
                </a:outerShdw>
              </a:effectLst>
              <a:latin typeface="Century Gothic" pitchFamily="34" charset="0"/>
            </a:endParaRPr>
          </a:p>
        </p:txBody>
      </p:sp>
      <p:pic>
        <p:nvPicPr>
          <p:cNvPr id="7170" name="Picture 2" descr="http://centinela66.files.wordpress.com/2007/10/infidelida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56992"/>
            <a:ext cx="661120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76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8373" y="244345"/>
            <a:ext cx="7920880" cy="646331"/>
          </a:xfrm>
          <a:prstGeom prst="rect">
            <a:avLst/>
          </a:prstGeom>
          <a:noFill/>
        </p:spPr>
        <p:txBody>
          <a:bodyPr wrap="square" rtlCol="0">
            <a:spAutoFit/>
          </a:bodyPr>
          <a:lstStyle/>
          <a:p>
            <a:pPr algn="ctr"/>
            <a:r>
              <a:rPr lang="es-MX" sz="3600" b="1" dirty="0" smtClean="0">
                <a:solidFill>
                  <a:schemeClr val="accent4">
                    <a:lumMod val="75000"/>
                  </a:schemeClr>
                </a:solidFill>
                <a:effectLst>
                  <a:outerShdw blurRad="38100" dist="38100" dir="2700000" algn="tl">
                    <a:srgbClr val="000000">
                      <a:alpha val="43137"/>
                    </a:srgbClr>
                  </a:outerShdw>
                </a:effectLst>
                <a:latin typeface="Century Gothic" pitchFamily="34" charset="0"/>
              </a:rPr>
              <a:t>CLASES DE AMOR</a:t>
            </a:r>
            <a:endParaRPr lang="es-MX" sz="3600" b="1" dirty="0">
              <a:solidFill>
                <a:schemeClr val="accent4">
                  <a:lumMod val="75000"/>
                </a:schemeClr>
              </a:solidFill>
              <a:effectLst>
                <a:outerShdw blurRad="38100" dist="38100" dir="2700000" algn="tl">
                  <a:srgbClr val="000000">
                    <a:alpha val="43137"/>
                  </a:srgbClr>
                </a:outerShdw>
              </a:effectLst>
              <a:latin typeface="Century Gothic" pitchFamily="34" charset="0"/>
            </a:endParaRPr>
          </a:p>
        </p:txBody>
      </p:sp>
      <p:sp>
        <p:nvSpPr>
          <p:cNvPr id="5" name="4 CuadroTexto"/>
          <p:cNvSpPr txBox="1"/>
          <p:nvPr/>
        </p:nvSpPr>
        <p:spPr>
          <a:xfrm>
            <a:off x="71170" y="1086302"/>
            <a:ext cx="5616624" cy="5770811"/>
          </a:xfrm>
          <a:prstGeom prst="rect">
            <a:avLst/>
          </a:prstGeom>
          <a:noFill/>
        </p:spPr>
        <p:txBody>
          <a:bodyPr wrap="square" rtlCol="0">
            <a:spAutoFit/>
          </a:bodyPr>
          <a:lstStyle/>
          <a:p>
            <a:pPr marL="285750" indent="-285750">
              <a:lnSpc>
                <a:spcPct val="150000"/>
              </a:lnSpc>
              <a:buFont typeface="Arial" charset="0"/>
              <a:buChar char="•"/>
            </a:pPr>
            <a:r>
              <a:rPr lang="es-MX" b="1" dirty="0" err="1" smtClean="0">
                <a:solidFill>
                  <a:srgbClr val="E88CD4"/>
                </a:solidFill>
                <a:latin typeface="Century Gothic" pitchFamily="34" charset="0"/>
              </a:rPr>
              <a:t>Murstein</a:t>
            </a:r>
            <a:r>
              <a:rPr lang="es-MX" b="1" dirty="0" smtClean="0">
                <a:solidFill>
                  <a:srgbClr val="E88CD4"/>
                </a:solidFill>
                <a:latin typeface="Century Gothic" pitchFamily="34" charset="0"/>
              </a:rPr>
              <a:t> (1974) enumera 3 clases de amor.</a:t>
            </a:r>
          </a:p>
          <a:p>
            <a:pPr marL="285750" indent="-285750">
              <a:lnSpc>
                <a:spcPct val="150000"/>
              </a:lnSpc>
              <a:buFont typeface="Arial" charset="0"/>
              <a:buChar char="•"/>
            </a:pPr>
            <a:r>
              <a:rPr lang="es-MX" b="1" dirty="0" smtClean="0">
                <a:solidFill>
                  <a:srgbClr val="E88CD4"/>
                </a:solidFill>
                <a:latin typeface="Century Gothic" pitchFamily="34" charset="0"/>
              </a:rPr>
              <a:t>1- AMOR ROMÁNTICO: Fuerte nexo emocional con el sexo opuesto, una idealización, y fuerte atracción física.</a:t>
            </a:r>
          </a:p>
          <a:p>
            <a:pPr marL="285750" indent="-285750">
              <a:lnSpc>
                <a:spcPct val="150000"/>
              </a:lnSpc>
              <a:buFont typeface="Arial" charset="0"/>
              <a:buChar char="•"/>
            </a:pPr>
            <a:r>
              <a:rPr lang="es-MX" b="1" dirty="0" smtClean="0">
                <a:solidFill>
                  <a:srgbClr val="E88CD4"/>
                </a:solidFill>
                <a:latin typeface="Century Gothic" pitchFamily="34" charset="0"/>
              </a:rPr>
              <a:t>2- AMOR CONYUGAL: Afecto entre parejas que han estado juntas durante algunos años . La pasión ha evolucionado a sentimientos más profundos de espiritualidad respeto y bienestar.</a:t>
            </a:r>
          </a:p>
          <a:p>
            <a:pPr marL="285750" indent="-285750">
              <a:lnSpc>
                <a:spcPct val="150000"/>
              </a:lnSpc>
              <a:buFont typeface="Arial" charset="0"/>
              <a:buChar char="•"/>
            </a:pPr>
            <a:r>
              <a:rPr lang="es-MX" b="1" dirty="0" smtClean="0">
                <a:solidFill>
                  <a:srgbClr val="E88CD4"/>
                </a:solidFill>
                <a:latin typeface="Century Gothic" pitchFamily="34" charset="0"/>
              </a:rPr>
              <a:t>3- EL ÁGAPE:</a:t>
            </a:r>
            <a:r>
              <a:rPr lang="es-MX" b="1" dirty="0">
                <a:solidFill>
                  <a:srgbClr val="E88CD4"/>
                </a:solidFill>
              </a:rPr>
              <a:t> </a:t>
            </a:r>
            <a:r>
              <a:rPr lang="es-MX" b="1" dirty="0">
                <a:solidFill>
                  <a:srgbClr val="E88CD4"/>
                </a:solidFill>
                <a:latin typeface="+mj-lt"/>
              </a:rPr>
              <a:t>es el </a:t>
            </a:r>
            <a:r>
              <a:rPr lang="es-MX" b="1" dirty="0" smtClean="0">
                <a:solidFill>
                  <a:srgbClr val="E88CD4"/>
                </a:solidFill>
                <a:latin typeface="+mj-lt"/>
              </a:rPr>
              <a:t>término griego</a:t>
            </a:r>
            <a:r>
              <a:rPr lang="es-MX" b="1" dirty="0">
                <a:solidFill>
                  <a:srgbClr val="E88CD4"/>
                </a:solidFill>
                <a:latin typeface="+mj-lt"/>
              </a:rPr>
              <a:t> </a:t>
            </a:r>
            <a:r>
              <a:rPr lang="es-MX" b="1" dirty="0" smtClean="0">
                <a:solidFill>
                  <a:srgbClr val="E88CD4"/>
                </a:solidFill>
                <a:latin typeface="+mj-lt"/>
              </a:rPr>
              <a:t>para </a:t>
            </a:r>
            <a:r>
              <a:rPr lang="es-MX" b="1" dirty="0">
                <a:solidFill>
                  <a:srgbClr val="E88CD4"/>
                </a:solidFill>
                <a:latin typeface="+mj-lt"/>
              </a:rPr>
              <a:t>describir un tipo </a:t>
            </a:r>
            <a:r>
              <a:rPr lang="es-MX" b="1" dirty="0" smtClean="0">
                <a:solidFill>
                  <a:srgbClr val="E88CD4"/>
                </a:solidFill>
                <a:latin typeface="+mj-lt"/>
              </a:rPr>
              <a:t>de amor incondicional </a:t>
            </a:r>
            <a:r>
              <a:rPr lang="es-MX" b="1" dirty="0">
                <a:solidFill>
                  <a:srgbClr val="E88CD4"/>
                </a:solidFill>
                <a:latin typeface="+mj-lt"/>
              </a:rPr>
              <a:t>y reflexivo, en el que el amante tiene en cuenta sólo el bien del ser amado.</a:t>
            </a:r>
            <a:endParaRPr lang="es-MX" b="1" dirty="0" smtClean="0">
              <a:solidFill>
                <a:srgbClr val="E88CD4"/>
              </a:solidFill>
              <a:latin typeface="+mj-lt"/>
            </a:endParaRPr>
          </a:p>
          <a:p>
            <a:pPr marL="285750" indent="-285750">
              <a:buFont typeface="Arial" charset="0"/>
              <a:buChar char="•"/>
            </a:pPr>
            <a:endParaRPr lang="es-MX" dirty="0">
              <a:effectLst>
                <a:outerShdw blurRad="38100" dist="38100" dir="2700000" algn="tl">
                  <a:srgbClr val="000000">
                    <a:alpha val="43137"/>
                  </a:srgbClr>
                </a:outerShdw>
              </a:effectLst>
              <a:latin typeface="Century Gothic" pitchFamily="34" charset="0"/>
            </a:endParaRPr>
          </a:p>
        </p:txBody>
      </p:sp>
      <p:pic>
        <p:nvPicPr>
          <p:cNvPr id="1026" name="Picture 2" descr="https://encrypted-tbn0.gstatic.com/images?q=tbn:ANd9GcQ8_BKnEkT_tWW7Siq0R1paAEO4LJwJj3-9lKPWBK1UevirGXpmgg"/>
          <p:cNvPicPr>
            <a:picLocks noChangeAspect="1" noChangeArrowheads="1"/>
          </p:cNvPicPr>
          <p:nvPr/>
        </p:nvPicPr>
        <p:blipFill rotWithShape="1">
          <a:blip r:embed="rId2">
            <a:extLst>
              <a:ext uri="{28A0092B-C50C-407E-A947-70E740481C1C}">
                <a14:useLocalDpi xmlns:a14="http://schemas.microsoft.com/office/drawing/2010/main" val="0"/>
              </a:ext>
            </a:extLst>
          </a:blip>
          <a:srcRect l="9584" r="10015"/>
          <a:stretch/>
        </p:blipFill>
        <p:spPr bwMode="auto">
          <a:xfrm>
            <a:off x="5508104" y="2204864"/>
            <a:ext cx="352312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16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76657" y="476672"/>
            <a:ext cx="8011767" cy="2446824"/>
          </a:xfrm>
          <a:prstGeom prst="rect">
            <a:avLst/>
          </a:prstGeom>
          <a:noFill/>
        </p:spPr>
        <p:txBody>
          <a:bodyPr wrap="square" rtlCol="0">
            <a:spAutoFit/>
          </a:bodyPr>
          <a:lstStyle/>
          <a:p>
            <a:pPr marL="285750" indent="-285750" algn="just">
              <a:lnSpc>
                <a:spcPct val="150000"/>
              </a:lnSpc>
              <a:buFont typeface="Arial" charset="0"/>
              <a:buChar char="•"/>
            </a:pPr>
            <a:r>
              <a:rPr lang="es-MX" b="1" dirty="0" err="1" smtClean="0">
                <a:solidFill>
                  <a:srgbClr val="00B0F0"/>
                </a:solidFill>
                <a:latin typeface="Century Gothic" pitchFamily="34" charset="0"/>
              </a:rPr>
              <a:t>Coutts</a:t>
            </a:r>
            <a:r>
              <a:rPr lang="es-MX" b="1" dirty="0" smtClean="0">
                <a:solidFill>
                  <a:srgbClr val="00B0F0"/>
                </a:solidFill>
                <a:latin typeface="Century Gothic" pitchFamily="34" charset="0"/>
              </a:rPr>
              <a:t> (1973) describe cinco niveles de amor:</a:t>
            </a:r>
          </a:p>
          <a:p>
            <a:pPr marL="285750" indent="-285750" algn="just">
              <a:lnSpc>
                <a:spcPct val="150000"/>
              </a:lnSpc>
              <a:buFont typeface="Arial" charset="0"/>
              <a:buChar char="•"/>
            </a:pPr>
            <a:r>
              <a:rPr lang="es-MX" b="1" dirty="0" smtClean="0">
                <a:solidFill>
                  <a:srgbClr val="00B0F0"/>
                </a:solidFill>
                <a:latin typeface="Century Gothic" pitchFamily="34" charset="0"/>
              </a:rPr>
              <a:t>1- SENTIMENTALISMO:  este tipo de amor es muy limitado, debido a que enfoca el amor sobre el yo. Se centra en las necesidades del amante, NO en las del ser amado. EL sentimentalismo puede significar tolerancia del otro, pero rara vez es amor constructivo.</a:t>
            </a:r>
            <a:endParaRPr lang="es-MX" b="1" dirty="0" smtClean="0">
              <a:solidFill>
                <a:srgbClr val="0070C0"/>
              </a:solidFill>
              <a:latin typeface="Century Gothic" pitchFamily="34" charset="0"/>
            </a:endParaRPr>
          </a:p>
          <a:p>
            <a:pPr algn="just"/>
            <a:endParaRPr lang="es-MX" dirty="0">
              <a:effectLst>
                <a:outerShdw blurRad="38100" dist="38100" dir="2700000" algn="tl">
                  <a:srgbClr val="000000">
                    <a:alpha val="43137"/>
                  </a:srgbClr>
                </a:outerShdw>
              </a:effectLst>
              <a:latin typeface="Century Gothic" pitchFamily="34" charset="0"/>
            </a:endParaRPr>
          </a:p>
        </p:txBody>
      </p:sp>
      <p:pic>
        <p:nvPicPr>
          <p:cNvPr id="2050" name="Picture 2" descr="http://3.bp.blogspot.com/_GDVwgC8kWM8/TS8IXcEI-CI/AAAAAAAAAi4/LR9j3TzNAWU/s1600/500_days_of_summ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8065" t="13704" r="16694" b="7673"/>
          <a:stretch/>
        </p:blipFill>
        <p:spPr bwMode="auto">
          <a:xfrm>
            <a:off x="1973529" y="2609480"/>
            <a:ext cx="5256584" cy="383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362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7859216" cy="6068144"/>
          </a:xfrm>
        </p:spPr>
        <p:txBody>
          <a:bodyPr>
            <a:normAutofit/>
          </a:bodyPr>
          <a:lstStyle/>
          <a:p>
            <a:pPr algn="just"/>
            <a:r>
              <a:rPr lang="es-MX" sz="2000" dirty="0" smtClean="0">
                <a:latin typeface="Century Gothic" pitchFamily="34" charset="0"/>
              </a:rPr>
              <a:t>El terror a la soledad ha sido una de las grandes amenazas de la humanidad. La manera de evitar la soledad es mediante relaciones intimas y constructivas con los demás. (</a:t>
            </a:r>
            <a:r>
              <a:rPr lang="es-MX" sz="2000" dirty="0" err="1" smtClean="0">
                <a:latin typeface="Century Gothic" pitchFamily="34" charset="0"/>
              </a:rPr>
              <a:t>McCary</a:t>
            </a:r>
            <a:r>
              <a:rPr lang="es-MX" sz="2000" dirty="0" smtClean="0">
                <a:latin typeface="Century Gothic" pitchFamily="34" charset="0"/>
              </a:rPr>
              <a:t>)</a:t>
            </a:r>
          </a:p>
          <a:p>
            <a:pPr algn="just"/>
            <a:r>
              <a:rPr lang="es-MX" sz="2000" dirty="0" smtClean="0">
                <a:latin typeface="Century Gothic" pitchFamily="34" charset="0"/>
              </a:rPr>
              <a:t>Los sentimientos actuales de desconfianza y aislamiento provienen de diversas fuentes como el desgaste social, el desvanecimiento de papeles femenino y masculino, que antes estuvieron definidos.</a:t>
            </a:r>
          </a:p>
          <a:p>
            <a:pPr algn="just"/>
            <a:r>
              <a:rPr lang="es-MX" sz="2000" dirty="0" smtClean="0">
                <a:latin typeface="Century Gothic" pitchFamily="34" charset="0"/>
              </a:rPr>
              <a:t>La comunicación masiva aumenta información pero no su entendimiento de nosotros o los demás, aunque estemos rodeados de personas podemos sentirnos solos.</a:t>
            </a:r>
            <a:endParaRPr lang="es-MX" sz="2000" dirty="0">
              <a:latin typeface="Century Gothic"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4133283"/>
            <a:ext cx="4009851" cy="2258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031" t="8620" r="8491" b="24829"/>
          <a:stretch/>
        </p:blipFill>
        <p:spPr bwMode="auto">
          <a:xfrm>
            <a:off x="5148064" y="4077747"/>
            <a:ext cx="3164944" cy="236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548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63350" y="4869160"/>
            <a:ext cx="7920880" cy="1200329"/>
          </a:xfrm>
          <a:prstGeom prst="rect">
            <a:avLst/>
          </a:prstGeom>
          <a:noFill/>
        </p:spPr>
        <p:txBody>
          <a:bodyPr wrap="square" rtlCol="0">
            <a:spAutoFit/>
          </a:bodyPr>
          <a:lstStyle/>
          <a:p>
            <a:pPr algn="just"/>
            <a:r>
              <a:rPr lang="es-MX" b="1" dirty="0" smtClean="0">
                <a:solidFill>
                  <a:schemeClr val="accent3"/>
                </a:solidFill>
                <a:latin typeface="Century Gothic" pitchFamily="34" charset="0"/>
              </a:rPr>
              <a:t>2- COGNICIÓN:  El amor ha surgido por arriba del sentimentalismo mediante una cognición creciente del yo y de los demás.</a:t>
            </a:r>
          </a:p>
          <a:p>
            <a:pPr algn="just"/>
            <a:r>
              <a:rPr lang="es-MX" b="1" dirty="0" smtClean="0">
                <a:solidFill>
                  <a:schemeClr val="accent3"/>
                </a:solidFill>
                <a:latin typeface="Century Gothic" pitchFamily="34" charset="0"/>
              </a:rPr>
              <a:t>El compartir, el querer se desarrollan y se traducen de hechos, no en simples impresiones. </a:t>
            </a:r>
            <a:endParaRPr lang="es-MX" b="1" dirty="0">
              <a:solidFill>
                <a:schemeClr val="accent3"/>
              </a:solidFill>
              <a:latin typeface="Century Gothic" pitchFamily="34" charset="0"/>
            </a:endParaRPr>
          </a:p>
        </p:txBody>
      </p:sp>
      <p:pic>
        <p:nvPicPr>
          <p:cNvPr id="3074" name="Picture 2" descr="http://squarenative.com/wp-content/uploads/2012/06/936full-500-days-of-summer-screenshot.jpeg"/>
          <p:cNvPicPr>
            <a:picLocks noChangeAspect="1" noChangeArrowheads="1"/>
          </p:cNvPicPr>
          <p:nvPr/>
        </p:nvPicPr>
        <p:blipFill rotWithShape="1">
          <a:blip r:embed="rId2">
            <a:extLst>
              <a:ext uri="{28A0092B-C50C-407E-A947-70E740481C1C}">
                <a14:useLocalDpi xmlns:a14="http://schemas.microsoft.com/office/drawing/2010/main" val="0"/>
              </a:ext>
            </a:extLst>
          </a:blip>
          <a:srcRect l="15623" t="36056" r="8682" b="8899"/>
          <a:stretch/>
        </p:blipFill>
        <p:spPr bwMode="auto">
          <a:xfrm>
            <a:off x="1794161" y="336878"/>
            <a:ext cx="5442134" cy="425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68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4049" y="1808230"/>
            <a:ext cx="3384376" cy="3831818"/>
          </a:xfrm>
          <a:prstGeom prst="rect">
            <a:avLst/>
          </a:prstGeom>
        </p:spPr>
        <p:txBody>
          <a:bodyPr wrap="square">
            <a:spAutoFit/>
          </a:bodyPr>
          <a:lstStyle/>
          <a:p>
            <a:pPr marL="285750" indent="-285750">
              <a:lnSpc>
                <a:spcPct val="150000"/>
              </a:lnSpc>
              <a:buFont typeface="Arial" charset="0"/>
              <a:buChar char="•"/>
            </a:pPr>
            <a:r>
              <a:rPr lang="es-MX" b="1" dirty="0" smtClean="0">
                <a:solidFill>
                  <a:schemeClr val="bg1">
                    <a:lumMod val="50000"/>
                  </a:schemeClr>
                </a:solidFill>
                <a:latin typeface="Century Gothic" pitchFamily="34" charset="0"/>
              </a:rPr>
              <a:t>3- INTEGRACIÓN: Es producto del cariño y del saber compartir. Se da importancia a lo que se necesita y desea ofrecerlo, inclusive con un gasto considerable de energía.</a:t>
            </a:r>
          </a:p>
          <a:p>
            <a:pPr marL="285750" indent="-285750">
              <a:lnSpc>
                <a:spcPct val="150000"/>
              </a:lnSpc>
              <a:buFont typeface="Arial" charset="0"/>
              <a:buChar char="•"/>
            </a:pPr>
            <a:endParaRPr lang="es-MX" b="1" dirty="0" smtClean="0">
              <a:solidFill>
                <a:schemeClr val="bg1">
                  <a:lumMod val="50000"/>
                </a:schemeClr>
              </a:solidFill>
              <a:latin typeface="Century Gothic" pitchFamily="34" charset="0"/>
            </a:endParaRPr>
          </a:p>
        </p:txBody>
      </p:sp>
      <p:pic>
        <p:nvPicPr>
          <p:cNvPr id="4098" name="Picture 2" descr="http://www.plusesmas.com/fotos/jubilacion_017.jpg"/>
          <p:cNvPicPr>
            <a:picLocks noChangeAspect="1" noChangeArrowheads="1"/>
          </p:cNvPicPr>
          <p:nvPr/>
        </p:nvPicPr>
        <p:blipFill rotWithShape="1">
          <a:blip r:embed="rId2">
            <a:extLst>
              <a:ext uri="{28A0092B-C50C-407E-A947-70E740481C1C}">
                <a14:useLocalDpi xmlns:a14="http://schemas.microsoft.com/office/drawing/2010/main" val="0"/>
              </a:ext>
            </a:extLst>
          </a:blip>
          <a:srcRect l="5424"/>
          <a:stretch/>
        </p:blipFill>
        <p:spPr bwMode="auto">
          <a:xfrm>
            <a:off x="251520" y="1232951"/>
            <a:ext cx="4600256" cy="443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3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776864" cy="2446824"/>
          </a:xfrm>
          <a:prstGeom prst="rect">
            <a:avLst/>
          </a:prstGeom>
          <a:noFill/>
        </p:spPr>
        <p:txBody>
          <a:bodyPr wrap="square" rtlCol="0">
            <a:spAutoFit/>
          </a:bodyPr>
          <a:lstStyle/>
          <a:p>
            <a:pPr marL="285750" indent="-285750" algn="just">
              <a:lnSpc>
                <a:spcPct val="150000"/>
              </a:lnSpc>
              <a:buFont typeface="Arial" charset="0"/>
              <a:buChar char="•"/>
            </a:pPr>
            <a:r>
              <a:rPr lang="es-MX" b="1" dirty="0" smtClean="0">
                <a:solidFill>
                  <a:srgbClr val="92D050"/>
                </a:solidFill>
                <a:latin typeface="Century Gothic" pitchFamily="34" charset="0"/>
              </a:rPr>
              <a:t>4- DEDICACIÓN: Cuando el ser amado es muy significativo, el amante desea sacrificarse para sus necesidades, y la seguridad y el bienestar, parte de la vida de uno mismo, se consagra a ese ser. Las relaciones en las que hay dedicación son poderosas.</a:t>
            </a:r>
          </a:p>
          <a:p>
            <a:pPr algn="just">
              <a:lnSpc>
                <a:spcPct val="150000"/>
              </a:lnSpc>
            </a:pPr>
            <a:endParaRPr lang="es-MX" b="1" dirty="0" smtClean="0">
              <a:solidFill>
                <a:schemeClr val="accent2"/>
              </a:solidFill>
              <a:latin typeface="Century Gothic" pitchFamily="34" charset="0"/>
            </a:endParaRPr>
          </a:p>
          <a:p>
            <a:pPr marL="285750" indent="-285750" algn="just">
              <a:buFont typeface="Arial" charset="0"/>
              <a:buChar char="•"/>
            </a:pPr>
            <a:endParaRPr lang="es-MX" dirty="0">
              <a:effectLst>
                <a:outerShdw blurRad="38100" dist="38100" dir="2700000" algn="tl">
                  <a:srgbClr val="000000">
                    <a:alpha val="43137"/>
                  </a:srgbClr>
                </a:outerShdw>
              </a:effectLst>
              <a:latin typeface="Century Gothic" pitchFamily="34" charset="0"/>
            </a:endParaRPr>
          </a:p>
        </p:txBody>
      </p:sp>
      <p:pic>
        <p:nvPicPr>
          <p:cNvPr id="5122" name="Picture 2" descr="http://4.bp.blogspot.com/-B-KmhknJpew/UC7S8H6idyI/AAAAAAAAAEM/URgti7wZEQo/s160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045" y="2456748"/>
            <a:ext cx="4978524" cy="415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99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4437112"/>
            <a:ext cx="7799151" cy="1754326"/>
          </a:xfrm>
          <a:prstGeom prst="rect">
            <a:avLst/>
          </a:prstGeom>
          <a:noFill/>
        </p:spPr>
        <p:txBody>
          <a:bodyPr wrap="square" rtlCol="0">
            <a:spAutoFit/>
          </a:bodyPr>
          <a:lstStyle/>
          <a:p>
            <a:pPr marL="285750" indent="-285750" algn="just">
              <a:lnSpc>
                <a:spcPct val="150000"/>
              </a:lnSpc>
              <a:buFont typeface="Arial" charset="0"/>
              <a:buChar char="•"/>
            </a:pPr>
            <a:r>
              <a:rPr lang="es-MX" b="1" dirty="0" smtClean="0">
                <a:solidFill>
                  <a:schemeClr val="accent4">
                    <a:lumMod val="75000"/>
                  </a:schemeClr>
                </a:solidFill>
                <a:latin typeface="Century Gothic" pitchFamily="34" charset="0"/>
              </a:rPr>
              <a:t>5- COMPROMISO: Implica intelecto, las emociones y el cuerpo. Es la más poderosa de todas las relaciones e implica a la cognición </a:t>
            </a:r>
            <a:r>
              <a:rPr lang="es-MX" b="1" dirty="0" err="1" smtClean="0">
                <a:solidFill>
                  <a:schemeClr val="accent4">
                    <a:lumMod val="75000"/>
                  </a:schemeClr>
                </a:solidFill>
                <a:latin typeface="Century Gothic" pitchFamily="34" charset="0"/>
              </a:rPr>
              <a:t>duradeea</a:t>
            </a:r>
            <a:r>
              <a:rPr lang="es-MX" b="1" dirty="0" smtClean="0">
                <a:solidFill>
                  <a:schemeClr val="accent4">
                    <a:lumMod val="75000"/>
                  </a:schemeClr>
                </a:solidFill>
                <a:latin typeface="Century Gothic" pitchFamily="34" charset="0"/>
              </a:rPr>
              <a:t> y al compromiso (</a:t>
            </a:r>
            <a:r>
              <a:rPr lang="es-MX" b="1" dirty="0" err="1" smtClean="0">
                <a:solidFill>
                  <a:schemeClr val="accent4">
                    <a:lumMod val="75000"/>
                  </a:schemeClr>
                </a:solidFill>
                <a:latin typeface="Century Gothic" pitchFamily="34" charset="0"/>
              </a:rPr>
              <a:t>Coutts</a:t>
            </a:r>
            <a:r>
              <a:rPr lang="es-MX" b="1" dirty="0" smtClean="0">
                <a:solidFill>
                  <a:schemeClr val="accent4">
                    <a:lumMod val="75000"/>
                  </a:schemeClr>
                </a:solidFill>
                <a:latin typeface="Century Gothic" pitchFamily="34" charset="0"/>
              </a:rPr>
              <a:t>, 1973)</a:t>
            </a:r>
          </a:p>
          <a:p>
            <a:pPr algn="just">
              <a:lnSpc>
                <a:spcPct val="150000"/>
              </a:lnSpc>
            </a:pPr>
            <a:endParaRPr lang="es-MX" b="1" dirty="0" smtClean="0">
              <a:solidFill>
                <a:schemeClr val="accent2"/>
              </a:solidFill>
              <a:latin typeface="Century Gothic" pitchFamily="34" charset="0"/>
            </a:endParaRPr>
          </a:p>
        </p:txBody>
      </p:sp>
      <p:pic>
        <p:nvPicPr>
          <p:cNvPr id="6150" name="Picture 6" descr="http://www.organizatuboda.mx/coverflow/coverflow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03000"/>
            <a:ext cx="7655135"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30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642918"/>
            <a:ext cx="7772400" cy="941459"/>
          </a:xfrm>
        </p:spPr>
        <p:txBody>
          <a:bodyPr>
            <a:normAutofit fontScale="90000"/>
          </a:bodyPr>
          <a:lstStyle/>
          <a:p>
            <a:r>
              <a:rPr lang="es-MX" dirty="0" smtClean="0"/>
              <a:t>Amor Romántico</a:t>
            </a:r>
            <a:br>
              <a:rPr lang="es-MX" dirty="0" smtClean="0"/>
            </a:br>
            <a:r>
              <a:rPr lang="es-MX" dirty="0" smtClean="0"/>
              <a:t>Agonía, Éxtasis e Ilusión.</a:t>
            </a:r>
            <a:endParaRPr lang="es-MX" dirty="0"/>
          </a:p>
        </p:txBody>
      </p:sp>
      <p:sp>
        <p:nvSpPr>
          <p:cNvPr id="3" name="2 Subtítulo"/>
          <p:cNvSpPr>
            <a:spLocks noGrp="1"/>
          </p:cNvSpPr>
          <p:nvPr>
            <p:ph type="subTitle" idx="1"/>
          </p:nvPr>
        </p:nvSpPr>
        <p:spPr>
          <a:xfrm>
            <a:off x="107504" y="1412776"/>
            <a:ext cx="8928992" cy="5184576"/>
          </a:xfrm>
        </p:spPr>
        <p:style>
          <a:lnRef idx="2">
            <a:schemeClr val="accent1"/>
          </a:lnRef>
          <a:fillRef idx="1">
            <a:schemeClr val="lt1"/>
          </a:fillRef>
          <a:effectRef idx="0">
            <a:schemeClr val="accent1"/>
          </a:effectRef>
          <a:fontRef idx="minor">
            <a:schemeClr val="dk1"/>
          </a:fontRef>
        </p:style>
        <p:txBody>
          <a:bodyPr>
            <a:normAutofit/>
          </a:bodyPr>
          <a:lstStyle/>
          <a:p>
            <a:pPr algn="r"/>
            <a:r>
              <a:rPr lang="es-MX" sz="2800" dirty="0" smtClean="0">
                <a:solidFill>
                  <a:srgbClr val="FF0000"/>
                </a:solidFill>
              </a:rPr>
              <a:t>El amor descrito de modo clásico en términos de agonía y éxtasis se refiere habitualmente al amor romántico.</a:t>
            </a:r>
          </a:p>
          <a:p>
            <a:pPr algn="l"/>
            <a:r>
              <a:rPr lang="es-MX" b="1" dirty="0" smtClean="0">
                <a:solidFill>
                  <a:schemeClr val="bg1"/>
                </a:solidFill>
              </a:rPr>
              <a:t>¿Puede durar de modo real por un lapso prolongado?</a:t>
            </a:r>
          </a:p>
          <a:p>
            <a:pPr algn="r"/>
            <a:r>
              <a:rPr lang="es-MX" sz="2800" dirty="0" smtClean="0">
                <a:solidFill>
                  <a:schemeClr val="accent5">
                    <a:lumMod val="60000"/>
                    <a:lumOff val="40000"/>
                  </a:schemeClr>
                </a:solidFill>
              </a:rPr>
              <a:t>Las personas se acostumbran a aceptar la conducta </a:t>
            </a:r>
            <a:r>
              <a:rPr lang="es-MX" sz="2800" dirty="0" err="1" smtClean="0">
                <a:solidFill>
                  <a:schemeClr val="accent5">
                    <a:lumMod val="60000"/>
                    <a:lumOff val="40000"/>
                  </a:schemeClr>
                </a:solidFill>
              </a:rPr>
              <a:t>recompensante</a:t>
            </a:r>
            <a:r>
              <a:rPr lang="es-MX" sz="2800" dirty="0" smtClean="0">
                <a:solidFill>
                  <a:schemeClr val="accent5">
                    <a:lumMod val="60000"/>
                    <a:lumOff val="40000"/>
                  </a:schemeClr>
                </a:solidFill>
              </a:rPr>
              <a:t> de sus cónyuges, el amor se debilita.</a:t>
            </a:r>
          </a:p>
          <a:p>
            <a:pPr algn="l"/>
            <a:r>
              <a:rPr lang="es-MX" sz="2800" dirty="0" smtClean="0">
                <a:solidFill>
                  <a:srgbClr val="0070C0"/>
                </a:solidFill>
              </a:rPr>
              <a:t>Cariño, gratitud por diferencia u hostilidad. </a:t>
            </a:r>
          </a:p>
          <a:p>
            <a:pPr algn="l"/>
            <a:r>
              <a:rPr lang="es-MX" sz="2800" dirty="0" smtClean="0">
                <a:solidFill>
                  <a:srgbClr val="7030A0"/>
                </a:solidFill>
              </a:rPr>
              <a:t>Amor romántico=</a:t>
            </a:r>
            <a:r>
              <a:rPr lang="es-MX" sz="2800" dirty="0" err="1" smtClean="0">
                <a:solidFill>
                  <a:srgbClr val="7030A0"/>
                </a:solidFill>
              </a:rPr>
              <a:t>encantamieto</a:t>
            </a:r>
            <a:r>
              <a:rPr lang="es-MX" sz="2800" dirty="0" smtClean="0">
                <a:solidFill>
                  <a:srgbClr val="7030A0"/>
                </a:solidFill>
              </a:rPr>
              <a:t>, perfección del objeto de amor.</a:t>
            </a:r>
          </a:p>
          <a:p>
            <a:pPr algn="l"/>
            <a:r>
              <a:rPr lang="es-MX" sz="2800" dirty="0" smtClean="0">
                <a:solidFill>
                  <a:srgbClr val="7030A0"/>
                </a:solidFill>
              </a:rPr>
              <a:t>Afecto=aceptación de una persona imperfecta pero única.</a:t>
            </a:r>
            <a:endParaRPr lang="es-MX" sz="2800" dirty="0">
              <a:solidFill>
                <a:srgbClr val="7030A0"/>
              </a:solidFill>
            </a:endParaRPr>
          </a:p>
        </p:txBody>
      </p:sp>
    </p:spTree>
    <p:extLst>
      <p:ext uri="{BB962C8B-B14F-4D97-AF65-F5344CB8AC3E}">
        <p14:creationId xmlns:p14="http://schemas.microsoft.com/office/powerpoint/2010/main" val="1342717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268760"/>
            <a:ext cx="8784976" cy="5400600"/>
          </a:xfrm>
        </p:spPr>
        <p:style>
          <a:lnRef idx="2">
            <a:schemeClr val="accent1"/>
          </a:lnRef>
          <a:fillRef idx="1">
            <a:schemeClr val="lt1"/>
          </a:fillRef>
          <a:effectRef idx="0">
            <a:schemeClr val="accent1"/>
          </a:effectRef>
          <a:fontRef idx="minor">
            <a:schemeClr val="dk1"/>
          </a:fontRef>
        </p:style>
        <p:txBody>
          <a:bodyPr numCol="1">
            <a:normAutofit/>
          </a:bodyPr>
          <a:lstStyle/>
          <a:p>
            <a:pPr algn="l"/>
            <a:r>
              <a:rPr lang="es-MX" dirty="0" smtClean="0">
                <a:solidFill>
                  <a:schemeClr val="tx1"/>
                </a:solidFill>
              </a:rPr>
              <a:t>El amor es llamativo; pero su práctica es difícil.</a:t>
            </a:r>
          </a:p>
          <a:p>
            <a:pPr algn="r"/>
            <a:r>
              <a:rPr lang="es-MX" sz="2800" b="1" dirty="0" smtClean="0">
                <a:solidFill>
                  <a:schemeClr val="tx1"/>
                </a:solidFill>
              </a:rPr>
              <a:t>Comunicación</a:t>
            </a:r>
            <a:r>
              <a:rPr lang="es-MX" sz="2800" dirty="0" smtClean="0">
                <a:solidFill>
                  <a:schemeClr val="tx1"/>
                </a:solidFill>
              </a:rPr>
              <a:t>, escuchar atento, usar nombre, prestar atención a sus gestos.</a:t>
            </a:r>
          </a:p>
          <a:p>
            <a:pPr algn="l"/>
            <a:r>
              <a:rPr lang="es-MX" sz="2800" dirty="0" smtClean="0">
                <a:solidFill>
                  <a:schemeClr val="tx1"/>
                </a:solidFill>
              </a:rPr>
              <a:t>La  comunicación es una habilidad, un arte.</a:t>
            </a:r>
          </a:p>
          <a:p>
            <a:pPr algn="r"/>
            <a:r>
              <a:rPr lang="es-MX" sz="2800" dirty="0" smtClean="0">
                <a:solidFill>
                  <a:schemeClr val="tx1"/>
                </a:solidFill>
              </a:rPr>
              <a:t>Para que el amor perdure debe preservarse la </a:t>
            </a:r>
            <a:r>
              <a:rPr lang="es-MX" sz="2800" b="1" dirty="0" smtClean="0">
                <a:solidFill>
                  <a:schemeClr val="tx1"/>
                </a:solidFill>
              </a:rPr>
              <a:t>individualidad.</a:t>
            </a:r>
          </a:p>
          <a:p>
            <a:pPr algn="r"/>
            <a:r>
              <a:rPr lang="es-MX" sz="2800" dirty="0" smtClean="0">
                <a:solidFill>
                  <a:schemeClr val="tx1"/>
                </a:solidFill>
              </a:rPr>
              <a:t>Debe conservar su independencia y estimularla en el semejante para desarrollar el potencial de cada uno.</a:t>
            </a:r>
          </a:p>
        </p:txBody>
      </p:sp>
      <p:sp>
        <p:nvSpPr>
          <p:cNvPr id="2" name="1 CuadroTexto"/>
          <p:cNvSpPr txBox="1"/>
          <p:nvPr/>
        </p:nvSpPr>
        <p:spPr>
          <a:xfrm>
            <a:off x="755576" y="404664"/>
            <a:ext cx="7416824" cy="707886"/>
          </a:xfrm>
          <a:prstGeom prst="rect">
            <a:avLst/>
          </a:prstGeom>
          <a:noFill/>
        </p:spPr>
        <p:txBody>
          <a:bodyPr wrap="square" rtlCol="0">
            <a:spAutoFit/>
          </a:bodyPr>
          <a:lstStyle/>
          <a:p>
            <a:pPr algn="ctr"/>
            <a:r>
              <a:rPr lang="es-MX" sz="4000" dirty="0" smtClean="0"/>
              <a:t>Mantenimiento del amor.</a:t>
            </a:r>
            <a:endParaRPr lang="es-MX" sz="4000" dirty="0"/>
          </a:p>
        </p:txBody>
      </p:sp>
    </p:spTree>
    <p:extLst>
      <p:ext uri="{BB962C8B-B14F-4D97-AF65-F5344CB8AC3E}">
        <p14:creationId xmlns:p14="http://schemas.microsoft.com/office/powerpoint/2010/main" val="3216290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0"/>
            <a:ext cx="7772400" cy="2240228"/>
          </a:xfrm>
        </p:spPr>
        <p:txBody>
          <a:bodyPr/>
          <a:lstStyle/>
          <a:p>
            <a:r>
              <a:rPr lang="es-MX" sz="5400" dirty="0" smtClean="0"/>
              <a:t>Aspectos del amor y el sexo.</a:t>
            </a:r>
            <a:endParaRPr lang="es-MX" sz="5400" dirty="0"/>
          </a:p>
        </p:txBody>
      </p:sp>
      <p:sp>
        <p:nvSpPr>
          <p:cNvPr id="3" name="2 Subtítulo"/>
          <p:cNvSpPr>
            <a:spLocks noGrp="1"/>
          </p:cNvSpPr>
          <p:nvPr>
            <p:ph type="subTitle" idx="1"/>
          </p:nvPr>
        </p:nvSpPr>
        <p:spPr>
          <a:xfrm>
            <a:off x="0" y="2500306"/>
            <a:ext cx="8784976" cy="3976694"/>
          </a:xfrm>
        </p:spPr>
        <p:style>
          <a:lnRef idx="2">
            <a:schemeClr val="accent1"/>
          </a:lnRef>
          <a:fillRef idx="1">
            <a:schemeClr val="lt1"/>
          </a:fillRef>
          <a:effectRef idx="0">
            <a:schemeClr val="accent1"/>
          </a:effectRef>
          <a:fontRef idx="minor">
            <a:schemeClr val="dk1"/>
          </a:fontRef>
        </p:style>
        <p:txBody>
          <a:bodyPr>
            <a:normAutofit/>
          </a:bodyPr>
          <a:lstStyle/>
          <a:p>
            <a:r>
              <a:rPr lang="es-MX" dirty="0" smtClean="0">
                <a:solidFill>
                  <a:srgbClr val="00B0F0"/>
                </a:solidFill>
              </a:rPr>
              <a:t>El condicionamiento cultural hace difícil una relación amorosa, íntima.</a:t>
            </a:r>
          </a:p>
          <a:p>
            <a:r>
              <a:rPr lang="es-MX" dirty="0" smtClean="0">
                <a:solidFill>
                  <a:srgbClr val="00B0F0"/>
                </a:solidFill>
              </a:rPr>
              <a:t>El desarrollo en un medio que restringe la respuesta emocional positiva, hace que exprese sentimientos negativos.</a:t>
            </a:r>
          </a:p>
          <a:p>
            <a:r>
              <a:rPr lang="es-MX" dirty="0" smtClean="0">
                <a:solidFill>
                  <a:srgbClr val="00B0F0"/>
                </a:solidFill>
              </a:rPr>
              <a:t>El tocamiento es de importancia vital en las relaciones humanas como esencial de comunicación.</a:t>
            </a:r>
          </a:p>
          <a:p>
            <a:r>
              <a:rPr lang="es-MX" dirty="0" smtClean="0">
                <a:solidFill>
                  <a:srgbClr val="00B0F0"/>
                </a:solidFill>
              </a:rPr>
              <a:t>El buen sexo no sólo es una respuesta física sino una afirmación madura de amor</a:t>
            </a:r>
            <a:r>
              <a:rPr lang="es-MX" dirty="0" smtClean="0">
                <a:solidFill>
                  <a:schemeClr val="bg1"/>
                </a:solidFill>
              </a:rPr>
              <a:t>.</a:t>
            </a:r>
            <a:endParaRPr lang="es-MX" dirty="0">
              <a:solidFill>
                <a:schemeClr val="bg1"/>
              </a:solidFill>
            </a:endParaRPr>
          </a:p>
        </p:txBody>
      </p:sp>
    </p:spTree>
    <p:extLst>
      <p:ext uri="{BB962C8B-B14F-4D97-AF65-F5344CB8AC3E}">
        <p14:creationId xmlns:p14="http://schemas.microsoft.com/office/powerpoint/2010/main" val="1842266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260648"/>
            <a:ext cx="8712968" cy="6408712"/>
          </a:xfrm>
        </p:spPr>
        <p:style>
          <a:lnRef idx="2">
            <a:schemeClr val="accent1"/>
          </a:lnRef>
          <a:fillRef idx="1">
            <a:schemeClr val="lt1"/>
          </a:fillRef>
          <a:effectRef idx="0">
            <a:schemeClr val="accent1"/>
          </a:effectRef>
          <a:fontRef idx="minor">
            <a:schemeClr val="dk1"/>
          </a:fontRef>
        </p:style>
        <p:txBody>
          <a:bodyPr/>
          <a:lstStyle/>
          <a:p>
            <a:r>
              <a:rPr lang="es-MX" dirty="0" smtClean="0">
                <a:solidFill>
                  <a:srgbClr val="00B0F0"/>
                </a:solidFill>
              </a:rPr>
              <a:t>La sexualidad es determinada bajo tres variedades:</a:t>
            </a:r>
          </a:p>
          <a:p>
            <a:r>
              <a:rPr lang="es-MX" dirty="0" smtClean="0">
                <a:solidFill>
                  <a:srgbClr val="00B0F0"/>
                </a:solidFill>
              </a:rPr>
              <a:t>-Cada compañero confirma que el otro es admirado, deseado y apreciado.</a:t>
            </a:r>
          </a:p>
          <a:p>
            <a:r>
              <a:rPr lang="es-MX" dirty="0" smtClean="0">
                <a:solidFill>
                  <a:srgbClr val="00B0F0"/>
                </a:solidFill>
              </a:rPr>
              <a:t>-Que cada uno de los dos comparte la universalidad del sexo.</a:t>
            </a:r>
          </a:p>
          <a:p>
            <a:r>
              <a:rPr lang="es-MX" dirty="0" smtClean="0">
                <a:solidFill>
                  <a:srgbClr val="00B0F0"/>
                </a:solidFill>
              </a:rPr>
              <a:t>-Lo que comparten en lo sexual es especial y único</a:t>
            </a:r>
            <a:r>
              <a:rPr lang="es-MX" dirty="0">
                <a:solidFill>
                  <a:srgbClr val="00B0F0"/>
                </a:solidFill>
              </a:rPr>
              <a:t>.</a:t>
            </a:r>
            <a:endParaRPr lang="es-MX" dirty="0" smtClean="0">
              <a:solidFill>
                <a:srgbClr val="00B0F0"/>
              </a:solidFill>
            </a:endParaRPr>
          </a:p>
        </p:txBody>
      </p:sp>
    </p:spTree>
    <p:extLst>
      <p:ext uri="{BB962C8B-B14F-4D97-AF65-F5344CB8AC3E}">
        <p14:creationId xmlns:p14="http://schemas.microsoft.com/office/powerpoint/2010/main" val="2645325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5256584" cy="5924128"/>
          </a:xfrm>
        </p:spPr>
        <p:txBody>
          <a:bodyPr>
            <a:noAutofit/>
          </a:bodyPr>
          <a:lstStyle/>
          <a:p>
            <a:pPr algn="just"/>
            <a:r>
              <a:rPr lang="es-MX" sz="2000" dirty="0" smtClean="0">
                <a:solidFill>
                  <a:srgbClr val="0070C0"/>
                </a:solidFill>
                <a:latin typeface="Century Gothic" pitchFamily="34" charset="0"/>
              </a:rPr>
              <a:t>Las personas que se sienten solitarias buscan de una manera desesperada una relación intima, sin embargo se necesita de la exposición personal, enfrascándose en mascaras y papeles de faltas personalidades.</a:t>
            </a:r>
          </a:p>
          <a:p>
            <a:pPr algn="just"/>
            <a:r>
              <a:rPr lang="es-MX" sz="2000" dirty="0" smtClean="0">
                <a:solidFill>
                  <a:srgbClr val="0070C0"/>
                </a:solidFill>
                <a:latin typeface="Century Gothic" pitchFamily="34" charset="0"/>
              </a:rPr>
              <a:t>INTIMIDAD: No es solo estar con otra persona físicamente o de manera corporal, si no también de manera mental y emocional. (No comparten de experiencias, pensamientos, ni sentimientos.</a:t>
            </a:r>
          </a:p>
          <a:p>
            <a:pPr algn="just"/>
            <a:r>
              <a:rPr lang="es-MX" sz="2000" dirty="0" smtClean="0">
                <a:solidFill>
                  <a:srgbClr val="0070C0"/>
                </a:solidFill>
                <a:latin typeface="Century Gothic" pitchFamily="34" charset="0"/>
              </a:rPr>
              <a:t>Los lazos afectivos constan de preocupación mutua, responsabilidad, confianza y comunicación…</a:t>
            </a:r>
            <a:endParaRPr lang="es-MX" sz="2000" dirty="0">
              <a:solidFill>
                <a:srgbClr val="0070C0"/>
              </a:solidFill>
              <a:latin typeface="Century Gothic" pitchFamily="34" charset="0"/>
            </a:endParaRP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l="5900" t="7638" r="5869" b="25484"/>
          <a:stretch/>
        </p:blipFill>
        <p:spPr bwMode="auto">
          <a:xfrm>
            <a:off x="5535568" y="3789040"/>
            <a:ext cx="3574112" cy="222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440" y="980728"/>
            <a:ext cx="3312368" cy="237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870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Componentes de la intimidad</a:t>
            </a:r>
            <a:endParaRPr lang="es-MX" dirty="0"/>
          </a:p>
        </p:txBody>
      </p:sp>
      <p:sp>
        <p:nvSpPr>
          <p:cNvPr id="3" name="2 Marcador de contenido"/>
          <p:cNvSpPr>
            <a:spLocks noGrp="1"/>
          </p:cNvSpPr>
          <p:nvPr>
            <p:ph idx="1"/>
          </p:nvPr>
        </p:nvSpPr>
        <p:spPr/>
        <p:txBody>
          <a:bodyPr>
            <a:normAutofit fontScale="85000" lnSpcReduction="10000"/>
          </a:bodyPr>
          <a:lstStyle/>
          <a:p>
            <a:pPr algn="just"/>
            <a:r>
              <a:rPr lang="es-MX" sz="2800" dirty="0" smtClean="0">
                <a:solidFill>
                  <a:srgbClr val="002060"/>
                </a:solidFill>
                <a:latin typeface="Century Gothic" pitchFamily="34" charset="0"/>
              </a:rPr>
              <a:t>Dos requerimientos básicos para la evolución de la intimidad son el tiempo y la privacidad, provocando Selección, Reciprocidad, Confiabilidad, Mutualidad, Gozo.</a:t>
            </a:r>
          </a:p>
          <a:p>
            <a:pPr algn="just"/>
            <a:endParaRPr lang="es-MX" sz="2800" dirty="0">
              <a:solidFill>
                <a:srgbClr val="002060"/>
              </a:solidFill>
              <a:latin typeface="Century Gothic" pitchFamily="34" charset="0"/>
            </a:endParaRPr>
          </a:p>
          <a:p>
            <a:pPr algn="just"/>
            <a:r>
              <a:rPr lang="es-MX" sz="2800" dirty="0" smtClean="0">
                <a:solidFill>
                  <a:srgbClr val="002060"/>
                </a:solidFill>
                <a:latin typeface="Century Gothic" pitchFamily="34" charset="0"/>
              </a:rPr>
              <a:t>Selección, se encuentran, gustan, e intercambian confidencias, esto debe ser mutuo de lo contrario no se establece dicha relación.</a:t>
            </a:r>
          </a:p>
          <a:p>
            <a:pPr algn="just"/>
            <a:r>
              <a:rPr lang="es-MX" sz="2800" dirty="0" smtClean="0">
                <a:solidFill>
                  <a:srgbClr val="002060"/>
                </a:solidFill>
                <a:latin typeface="Century Gothic" pitchFamily="34" charset="0"/>
              </a:rPr>
              <a:t>Después se hace una manera mutua, sin tener que estar pidiéndose disculpas ni defendiéndose.</a:t>
            </a:r>
          </a:p>
          <a:p>
            <a:pPr algn="just"/>
            <a:r>
              <a:rPr lang="es-MX" sz="2800" dirty="0" smtClean="0">
                <a:solidFill>
                  <a:srgbClr val="002060"/>
                </a:solidFill>
                <a:latin typeface="Century Gothic" pitchFamily="34" charset="0"/>
              </a:rPr>
              <a:t>Confiabilidad es crecimiento de la confianza.</a:t>
            </a:r>
          </a:p>
          <a:p>
            <a:pPr algn="just"/>
            <a:endParaRPr lang="es-MX" sz="2800" dirty="0" smtClean="0">
              <a:latin typeface="Gabriola" pitchFamily="82" charset="0"/>
            </a:endParaRPr>
          </a:p>
          <a:p>
            <a:endParaRPr lang="es-MX" sz="2800" dirty="0">
              <a:latin typeface="Gabriola" pitchFamily="82" charset="0"/>
            </a:endParaRPr>
          </a:p>
        </p:txBody>
      </p:sp>
    </p:spTree>
    <p:extLst>
      <p:ext uri="{BB962C8B-B14F-4D97-AF65-F5344CB8AC3E}">
        <p14:creationId xmlns:p14="http://schemas.microsoft.com/office/powerpoint/2010/main" val="2107423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620000" cy="5924128"/>
          </a:xfrm>
        </p:spPr>
        <p:txBody>
          <a:bodyPr>
            <a:normAutofit fontScale="92500" lnSpcReduction="10000"/>
          </a:bodyPr>
          <a:lstStyle/>
          <a:p>
            <a:pPr algn="just"/>
            <a:r>
              <a:rPr lang="es-MX" sz="2600" dirty="0" smtClean="0">
                <a:solidFill>
                  <a:srgbClr val="002060"/>
                </a:solidFill>
                <a:latin typeface="Century Gothic" pitchFamily="34" charset="0"/>
              </a:rPr>
              <a:t>En una relación se puede experimentar deleite o gozo, se crea una atmosfera de seguridad, sin importar la edad o el sexo.</a:t>
            </a:r>
          </a:p>
          <a:p>
            <a:pPr algn="just"/>
            <a:endParaRPr lang="es-MX" sz="2600" dirty="0" smtClean="0">
              <a:solidFill>
                <a:srgbClr val="002060"/>
              </a:solidFill>
              <a:latin typeface="Century Gothic" pitchFamily="34" charset="0"/>
            </a:endParaRPr>
          </a:p>
          <a:p>
            <a:pPr algn="just"/>
            <a:r>
              <a:rPr lang="es-MX" sz="2600" dirty="0" smtClean="0">
                <a:solidFill>
                  <a:srgbClr val="002060"/>
                </a:solidFill>
                <a:latin typeface="Century Gothic" pitchFamily="34" charset="0"/>
              </a:rPr>
              <a:t>Pero uno no debe permitir que la intimidad se desarrolle de manera sutil; se aquella llega con demasiada intensidad, puede ser derrotada con una actitud de distanciamiento y frialdad. (</a:t>
            </a:r>
            <a:r>
              <a:rPr lang="es-MX" sz="2600" dirty="0" err="1">
                <a:solidFill>
                  <a:srgbClr val="002060"/>
                </a:solidFill>
                <a:latin typeface="Century Gothic" pitchFamily="34" charset="0"/>
              </a:rPr>
              <a:t>C</a:t>
            </a:r>
            <a:r>
              <a:rPr lang="es-MX" sz="2600" dirty="0" err="1" smtClean="0">
                <a:solidFill>
                  <a:srgbClr val="002060"/>
                </a:solidFill>
                <a:latin typeface="Century Gothic" pitchFamily="34" charset="0"/>
              </a:rPr>
              <a:t>outts</a:t>
            </a:r>
            <a:r>
              <a:rPr lang="es-MX" sz="2600" dirty="0" smtClean="0">
                <a:solidFill>
                  <a:srgbClr val="002060"/>
                </a:solidFill>
                <a:latin typeface="Century Gothic" pitchFamily="34" charset="0"/>
              </a:rPr>
              <a:t>, 1973)</a:t>
            </a:r>
          </a:p>
          <a:p>
            <a:pPr algn="just"/>
            <a:endParaRPr lang="es-MX" sz="2600" dirty="0" smtClean="0">
              <a:solidFill>
                <a:srgbClr val="002060"/>
              </a:solidFill>
              <a:latin typeface="Century Gothic" pitchFamily="34" charset="0"/>
            </a:endParaRPr>
          </a:p>
          <a:p>
            <a:pPr algn="just"/>
            <a:r>
              <a:rPr lang="es-MX" sz="2600" dirty="0" smtClean="0">
                <a:solidFill>
                  <a:srgbClr val="002060"/>
                </a:solidFill>
                <a:latin typeface="Century Gothic" pitchFamily="34" charset="0"/>
              </a:rPr>
              <a:t>Como pilar de la intimidad se tiene el compartimiento y la revelación del “yo” , se necesita  de compartir experiencias y confidencias de a cada una de las partes, cuando se vuelven selectivos se pierde en el pasar de a los años</a:t>
            </a:r>
            <a:r>
              <a:rPr lang="es-MX" sz="2800" dirty="0" smtClean="0">
                <a:solidFill>
                  <a:srgbClr val="002060"/>
                </a:solidFill>
                <a:latin typeface="Gabriola" pitchFamily="82" charset="0"/>
              </a:rPr>
              <a:t>.</a:t>
            </a:r>
            <a:endParaRPr lang="es-MX" sz="2800" dirty="0">
              <a:solidFill>
                <a:srgbClr val="002060"/>
              </a:solidFill>
              <a:latin typeface="Gabriola" pitchFamily="82" charset="0"/>
            </a:endParaRPr>
          </a:p>
          <a:p>
            <a:pPr algn="just"/>
            <a:endParaRPr lang="es-MX" sz="2800" dirty="0">
              <a:latin typeface="Gabriola" pitchFamily="82" charset="0"/>
            </a:endParaRPr>
          </a:p>
        </p:txBody>
      </p:sp>
    </p:spTree>
    <p:extLst>
      <p:ext uri="{BB962C8B-B14F-4D97-AF65-F5344CB8AC3E}">
        <p14:creationId xmlns:p14="http://schemas.microsoft.com/office/powerpoint/2010/main" val="895706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7620000" cy="5852120"/>
          </a:xfrm>
        </p:spPr>
        <p:txBody>
          <a:bodyPr>
            <a:normAutofit/>
          </a:bodyPr>
          <a:lstStyle/>
          <a:p>
            <a:r>
              <a:rPr lang="es-MX" sz="2400" dirty="0" smtClean="0">
                <a:latin typeface="Century Gothic" pitchFamily="34" charset="0"/>
              </a:rPr>
              <a:t>Los cónyuges están SEGUROS de su aceptación mutua y no tienen que defenderse o justificar sus desatinos.</a:t>
            </a:r>
          </a:p>
          <a:p>
            <a:endParaRPr lang="es-MX" sz="2400" dirty="0">
              <a:latin typeface="Century Gothic" pitchFamily="34" charset="0"/>
            </a:endParaRPr>
          </a:p>
          <a:p>
            <a:r>
              <a:rPr lang="es-MX" sz="2400" dirty="0" smtClean="0">
                <a:latin typeface="Century Gothic" pitchFamily="34" charset="0"/>
              </a:rPr>
              <a:t>La aceptación total por otra persona genera mayor fuerza del yo, y deja al individuo mas flexible y con menos demandas en otras relaciones.</a:t>
            </a:r>
          </a:p>
          <a:p>
            <a:endParaRPr lang="es-MX" sz="2400" dirty="0" smtClean="0">
              <a:latin typeface="Century Gothic" pitchFamily="34" charset="0"/>
            </a:endParaRPr>
          </a:p>
          <a:p>
            <a:r>
              <a:rPr lang="es-MX" sz="2400" dirty="0" smtClean="0">
                <a:latin typeface="Century Gothic" pitchFamily="34" charset="0"/>
              </a:rPr>
              <a:t>Las personas en intimidad se dicen la verdad de modo reciproco y en su totalidad. Cada uno debe olvidar y cancelar los errores de su pareja .</a:t>
            </a:r>
            <a:endParaRPr lang="es-MX" sz="2400" dirty="0">
              <a:latin typeface="Century Gothic" pitchFamily="34" charset="0"/>
            </a:endParaRPr>
          </a:p>
          <a:p>
            <a:endParaRPr lang="es-MX" sz="2800" dirty="0">
              <a:latin typeface="Gabriola" pitchFamily="82" charset="0"/>
            </a:endParaRPr>
          </a:p>
        </p:txBody>
      </p:sp>
    </p:spTree>
    <p:extLst>
      <p:ext uri="{BB962C8B-B14F-4D97-AF65-F5344CB8AC3E}">
        <p14:creationId xmlns:p14="http://schemas.microsoft.com/office/powerpoint/2010/main" val="4207476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Evitación de la intimidad</a:t>
            </a:r>
            <a:endParaRPr lang="es-MX" dirty="0"/>
          </a:p>
        </p:txBody>
      </p:sp>
      <p:sp>
        <p:nvSpPr>
          <p:cNvPr id="3" name="2 Marcador de contenido"/>
          <p:cNvSpPr>
            <a:spLocks noGrp="1"/>
          </p:cNvSpPr>
          <p:nvPr>
            <p:ph idx="1"/>
          </p:nvPr>
        </p:nvSpPr>
        <p:spPr>
          <a:xfrm>
            <a:off x="457200" y="2276872"/>
            <a:ext cx="7620000" cy="4123928"/>
          </a:xfrm>
        </p:spPr>
        <p:txBody>
          <a:bodyPr>
            <a:normAutofit fontScale="77500" lnSpcReduction="20000"/>
          </a:bodyPr>
          <a:lstStyle/>
          <a:p>
            <a:pPr algn="just"/>
            <a:r>
              <a:rPr lang="es-MX" sz="2800" dirty="0" smtClean="0">
                <a:latin typeface="Century Gothic" pitchFamily="34" charset="0"/>
                <a:cs typeface="Estrangelo Edessa" pitchFamily="66" charset="0"/>
              </a:rPr>
              <a:t>1.- La sociedad condiciona a negar nuestros sentimientos, adoptar papeles para agradar a los demás.</a:t>
            </a:r>
          </a:p>
          <a:p>
            <a:pPr algn="just"/>
            <a:r>
              <a:rPr lang="es-MX" sz="2800" dirty="0" smtClean="0">
                <a:latin typeface="Century Gothic" pitchFamily="34" charset="0"/>
                <a:cs typeface="Estrangelo Edessa" pitchFamily="66" charset="0"/>
              </a:rPr>
              <a:t>2.- H. S. Kaplan (1979) dice que los humanos tendemos a sentirnos culpables asumimos papeles pasivos, en lugar de tener una actitud mas participativa y activa en asuntos interpersonales, tratando de evitar relaciones intimas.</a:t>
            </a:r>
          </a:p>
          <a:p>
            <a:pPr algn="just"/>
            <a:r>
              <a:rPr lang="es-MX" sz="2800" dirty="0" smtClean="0">
                <a:latin typeface="Century Gothic" pitchFamily="34" charset="0"/>
                <a:cs typeface="Estrangelo Edessa" pitchFamily="66" charset="0"/>
              </a:rPr>
              <a:t>“Nos resultas más fácil masturbarnos que hacer el amor, comprar un sexo impersonal más que competir nuestro amor con un amante, atontar a nuestra pareja con drogas más que vivirla a plenitud”</a:t>
            </a:r>
            <a:endParaRPr lang="es-MX" sz="2800" dirty="0">
              <a:latin typeface="Century Gothic" pitchFamily="34" charset="0"/>
              <a:cs typeface="Estrangelo Edessa"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332656"/>
            <a:ext cx="24574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400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620000" cy="5924128"/>
          </a:xfrm>
        </p:spPr>
        <p:txBody>
          <a:bodyPr>
            <a:normAutofit/>
          </a:bodyPr>
          <a:lstStyle/>
          <a:p>
            <a:pPr algn="just"/>
            <a:r>
              <a:rPr lang="es-MX" sz="2400" dirty="0" smtClean="0">
                <a:latin typeface="Century Gothic" pitchFamily="34" charset="0"/>
              </a:rPr>
              <a:t>3.- </a:t>
            </a:r>
            <a:r>
              <a:rPr lang="es-MX" sz="2400" dirty="0" smtClean="0">
                <a:solidFill>
                  <a:srgbClr val="002060"/>
                </a:solidFill>
                <a:latin typeface="Century Gothic" pitchFamily="34" charset="0"/>
              </a:rPr>
              <a:t>La ira, solemos reprimirla a tal extremo de guardarla, negarla y disfrazarla provocando un rezago y destrucción de la intimidad.</a:t>
            </a:r>
          </a:p>
          <a:p>
            <a:pPr algn="just"/>
            <a:r>
              <a:rPr lang="es-MX" sz="2400" dirty="0" smtClean="0">
                <a:solidFill>
                  <a:srgbClr val="002060"/>
                </a:solidFill>
                <a:latin typeface="Century Gothic" pitchFamily="34" charset="0"/>
              </a:rPr>
              <a:t>Los pleitos y discusiones constantes y los esfuerzos de uno o ambos traen resentimientos y quejas arrastrando provocando un desgaste. Todo eso se puede evitar con buena comunicación</a:t>
            </a:r>
            <a:r>
              <a:rPr lang="es-MX" sz="2800" dirty="0" smtClean="0">
                <a:solidFill>
                  <a:srgbClr val="002060"/>
                </a:solidFill>
                <a:latin typeface="Gabriola" pitchFamily="82"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73015"/>
            <a:ext cx="43815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540615"/>
            <a:ext cx="2402713" cy="304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711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7620000" cy="5708104"/>
          </a:xfrm>
        </p:spPr>
        <p:txBody>
          <a:bodyPr/>
          <a:lstStyle/>
          <a:p>
            <a:pPr algn="just"/>
            <a:r>
              <a:rPr lang="es-MX" sz="2400" dirty="0">
                <a:solidFill>
                  <a:srgbClr val="002060"/>
                </a:solidFill>
                <a:latin typeface="Century Gothic" pitchFamily="34" charset="0"/>
              </a:rPr>
              <a:t>4.- El temor al rechazo es otro aspecto, tratamos de impresionar  a las personas perdiendo así la sinceridad para no parecer estúpidos, débiles o de poco valor. </a:t>
            </a:r>
          </a:p>
          <a:p>
            <a:pPr algn="just"/>
            <a:r>
              <a:rPr lang="es-MX" sz="2400" dirty="0">
                <a:solidFill>
                  <a:srgbClr val="002060"/>
                </a:solidFill>
                <a:latin typeface="Century Gothic" pitchFamily="34" charset="0"/>
              </a:rPr>
              <a:t>En lugar de relacionarnos con ellas de manera sincera, creamos opiniones de nosotros, y sentimientos que no sentimos por que creemos que son las que les agradan</a:t>
            </a:r>
            <a:r>
              <a:rPr lang="es-MX" sz="2400" dirty="0">
                <a:latin typeface="Century Gothic" pitchFamily="34" charset="0"/>
              </a:rPr>
              <a:t>.</a:t>
            </a:r>
          </a:p>
          <a:p>
            <a:endParaRPr lang="es-MX" dirty="0"/>
          </a:p>
          <a:p>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17032"/>
            <a:ext cx="2520280" cy="268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524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601</TotalTime>
  <Words>1784</Words>
  <Application>Microsoft Office PowerPoint</Application>
  <PresentationFormat>Presentación en pantalla (4:3)</PresentationFormat>
  <Paragraphs>111</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Adyacencia</vt:lpstr>
      <vt:lpstr>Intimidad y amor</vt:lpstr>
      <vt:lpstr>Presentación de PowerPoint</vt:lpstr>
      <vt:lpstr>Presentación de PowerPoint</vt:lpstr>
      <vt:lpstr>Componentes de la intimidad</vt:lpstr>
      <vt:lpstr>Presentación de PowerPoint</vt:lpstr>
      <vt:lpstr>Presentación de PowerPoint</vt:lpstr>
      <vt:lpstr>Evitación de la intimidad</vt:lpstr>
      <vt:lpstr>Presentación de PowerPoint</vt:lpstr>
      <vt:lpstr>Presentación de PowerPoint</vt:lpstr>
      <vt:lpstr>El juego que llamamos cortejo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Amor Romántico Agonía, Éxtasis e Ilusión.</vt:lpstr>
      <vt:lpstr>Presentación de PowerPoint</vt:lpstr>
      <vt:lpstr>Aspectos del amor y el sexo.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Intimidad y amor</dc:title>
  <dc:creator>Sowin</dc:creator>
  <cp:lastModifiedBy>Amalia</cp:lastModifiedBy>
  <cp:revision>37</cp:revision>
  <dcterms:created xsi:type="dcterms:W3CDTF">2013-03-27T19:44:22Z</dcterms:created>
  <dcterms:modified xsi:type="dcterms:W3CDTF">2013-04-10T23:37:12Z</dcterms:modified>
</cp:coreProperties>
</file>